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Default Extension="xlsx" ContentType="application/vnd.openxmlformats-officedocument.spreadsheetml.sheet"/>
  <Override PartName="/ppt/diagrams/data2.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301" r:id="rId2"/>
    <p:sldId id="341" r:id="rId3"/>
    <p:sldId id="317" r:id="rId4"/>
    <p:sldId id="293" r:id="rId5"/>
    <p:sldId id="318" r:id="rId6"/>
    <p:sldId id="282" r:id="rId7"/>
    <p:sldId id="285" r:id="rId8"/>
    <p:sldId id="289" r:id="rId9"/>
    <p:sldId id="291" r:id="rId10"/>
    <p:sldId id="290" r:id="rId11"/>
    <p:sldId id="292" r:id="rId12"/>
    <p:sldId id="296" r:id="rId13"/>
    <p:sldId id="336" r:id="rId14"/>
    <p:sldId id="302" r:id="rId15"/>
    <p:sldId id="324" r:id="rId16"/>
    <p:sldId id="338" r:id="rId17"/>
    <p:sldId id="340" r:id="rId18"/>
    <p:sldId id="339" r:id="rId19"/>
  </p:sldIdLst>
  <p:sldSz cx="9144000" cy="6858000" type="screen4x3"/>
  <p:notesSz cx="7086600" cy="93726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54E6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29" autoAdjust="0"/>
    <p:restoredTop sz="94946" autoAdjust="0"/>
  </p:normalViewPr>
  <p:slideViewPr>
    <p:cSldViewPr>
      <p:cViewPr>
        <p:scale>
          <a:sx n="80" d="100"/>
          <a:sy n="80" d="100"/>
        </p:scale>
        <p:origin x="-1326" y="-78"/>
      </p:cViewPr>
      <p:guideLst>
        <p:guide orient="horz" pos="2160"/>
        <p:guide pos="2880"/>
      </p:guideLst>
    </p:cSldViewPr>
  </p:slideViewPr>
  <p:outlineViewPr>
    <p:cViewPr>
      <p:scale>
        <a:sx n="33" d="100"/>
        <a:sy n="33" d="100"/>
      </p:scale>
      <p:origin x="0" y="9557"/>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5" d="100"/>
          <a:sy n="65" d="100"/>
        </p:scale>
        <p:origin x="-3110" y="-86"/>
      </p:cViewPr>
      <p:guideLst>
        <p:guide orient="horz" pos="2952"/>
        <p:guide pos="22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Hoja_de_c_lculo_de_Microsoft_Office_Excel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odrigo%20Castro%20F\Documents\H.%20Calc.%20P.%20EcoAnalisi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odrigo%20Castro%20F\Documents\H.%20Calc.%20P.%20Eco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R"/>
  <c:style val="8"/>
  <c:chart>
    <c:title>
      <c:tx>
        <c:rich>
          <a:bodyPr/>
          <a:lstStyle/>
          <a:p>
            <a:pPr>
              <a:defRPr sz="1400"/>
            </a:pPr>
            <a:r>
              <a:rPr lang="en-US" sz="1400"/>
              <a:t>Evolucion del Turismo en el Mundo desde 1950</a:t>
            </a:r>
          </a:p>
        </c:rich>
      </c:tx>
      <c:layout/>
    </c:title>
    <c:view3D>
      <c:rAngAx val="1"/>
    </c:view3D>
    <c:plotArea>
      <c:layout/>
      <c:bar3DChart>
        <c:barDir val="col"/>
        <c:grouping val="clustered"/>
        <c:ser>
          <c:idx val="1"/>
          <c:order val="0"/>
          <c:dLbls>
            <c:txPr>
              <a:bodyPr/>
              <a:lstStyle/>
              <a:p>
                <a:pPr>
                  <a:defRPr sz="1400">
                    <a:latin typeface="Arial Rounded MT Bold" pitchFamily="34" charset="0"/>
                  </a:defRPr>
                </a:pPr>
                <a:endParaRPr lang="es-CR"/>
              </a:p>
            </c:txPr>
            <c:showVal val="1"/>
          </c:dLbls>
          <c:cat>
            <c:numRef>
              <c:f>Sheet1!$B$50:$E$50</c:f>
              <c:numCache>
                <c:formatCode>General</c:formatCode>
                <c:ptCount val="4"/>
                <c:pt idx="0">
                  <c:v>1950</c:v>
                </c:pt>
                <c:pt idx="1">
                  <c:v>1970</c:v>
                </c:pt>
                <c:pt idx="2">
                  <c:v>1990</c:v>
                </c:pt>
                <c:pt idx="3">
                  <c:v>2012</c:v>
                </c:pt>
              </c:numCache>
            </c:numRef>
          </c:cat>
          <c:val>
            <c:numRef>
              <c:f>Sheet1!$B$51:$E$51</c:f>
              <c:numCache>
                <c:formatCode>General</c:formatCode>
                <c:ptCount val="4"/>
                <c:pt idx="0">
                  <c:v>25</c:v>
                </c:pt>
                <c:pt idx="1">
                  <c:v>166</c:v>
                </c:pt>
                <c:pt idx="2">
                  <c:v>435</c:v>
                </c:pt>
                <c:pt idx="3">
                  <c:v>1035</c:v>
                </c:pt>
              </c:numCache>
            </c:numRef>
          </c:val>
        </c:ser>
        <c:dLbls/>
        <c:gapWidth val="0"/>
        <c:gapDepth val="0"/>
        <c:shape val="box"/>
        <c:axId val="55247616"/>
        <c:axId val="55249536"/>
        <c:axId val="0"/>
      </c:bar3DChart>
      <c:catAx>
        <c:axId val="55247616"/>
        <c:scaling>
          <c:orientation val="minMax"/>
        </c:scaling>
        <c:axPos val="b"/>
        <c:title>
          <c:tx>
            <c:rich>
              <a:bodyPr/>
              <a:lstStyle/>
              <a:p>
                <a:pPr>
                  <a:defRPr/>
                </a:pPr>
                <a:r>
                  <a:rPr lang="en-US"/>
                  <a:t>Años</a:t>
                </a:r>
              </a:p>
            </c:rich>
          </c:tx>
          <c:layout/>
        </c:title>
        <c:numFmt formatCode="General" sourceLinked="1"/>
        <c:majorTickMark val="none"/>
        <c:tickLblPos val="nextTo"/>
        <c:crossAx val="55249536"/>
        <c:crosses val="autoZero"/>
        <c:auto val="1"/>
        <c:lblAlgn val="ctr"/>
        <c:lblOffset val="100"/>
      </c:catAx>
      <c:valAx>
        <c:axId val="55249536"/>
        <c:scaling>
          <c:orientation val="minMax"/>
        </c:scaling>
        <c:axPos val="l"/>
        <c:title>
          <c:tx>
            <c:rich>
              <a:bodyPr/>
              <a:lstStyle/>
              <a:p>
                <a:pPr>
                  <a:defRPr/>
                </a:pPr>
                <a:r>
                  <a:rPr lang="en-US"/>
                  <a:t>Millones</a:t>
                </a:r>
              </a:p>
            </c:rich>
          </c:tx>
          <c:layout/>
        </c:title>
        <c:numFmt formatCode="General" sourceLinked="1"/>
        <c:tickLblPos val="nextTo"/>
        <c:crossAx val="55247616"/>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CR"/>
  <c:style val="5"/>
  <c:chart>
    <c:plotArea>
      <c:layout/>
      <c:barChart>
        <c:barDir val="col"/>
        <c:grouping val="clustered"/>
        <c:ser>
          <c:idx val="0"/>
          <c:order val="0"/>
          <c:tx>
            <c:strRef>
              <c:f>Sheet1!$B$1</c:f>
              <c:strCache>
                <c:ptCount val="1"/>
                <c:pt idx="0">
                  <c:v>2008</c:v>
                </c:pt>
              </c:strCache>
            </c:strRef>
          </c:tx>
          <c:cat>
            <c:strRef>
              <c:f>Sheet1!$A$2:$A$6</c:f>
              <c:strCache>
                <c:ptCount val="5"/>
                <c:pt idx="0">
                  <c:v>Turistas</c:v>
                </c:pt>
                <c:pt idx="1">
                  <c:v>Divisas</c:v>
                </c:pt>
                <c:pt idx="2">
                  <c:v>Inversión</c:v>
                </c:pt>
                <c:pt idx="3">
                  <c:v>Hab.</c:v>
                </c:pt>
                <c:pt idx="4">
                  <c:v>GMP</c:v>
                </c:pt>
              </c:strCache>
            </c:strRef>
          </c:cat>
          <c:val>
            <c:numRef>
              <c:f>Sheet1!$B$2:$B$6</c:f>
              <c:numCache>
                <c:formatCode>General</c:formatCode>
                <c:ptCount val="5"/>
                <c:pt idx="0">
                  <c:v>2089</c:v>
                </c:pt>
                <c:pt idx="1">
                  <c:v>2174</c:v>
                </c:pt>
                <c:pt idx="2">
                  <c:v>696.8</c:v>
                </c:pt>
                <c:pt idx="3">
                  <c:v>2599</c:v>
                </c:pt>
                <c:pt idx="4">
                  <c:v>1407</c:v>
                </c:pt>
              </c:numCache>
            </c:numRef>
          </c:val>
        </c:ser>
        <c:ser>
          <c:idx val="1"/>
          <c:order val="1"/>
          <c:tx>
            <c:strRef>
              <c:f>Sheet1!$C$1</c:f>
              <c:strCache>
                <c:ptCount val="1"/>
                <c:pt idx="0">
                  <c:v>2009</c:v>
                </c:pt>
              </c:strCache>
            </c:strRef>
          </c:tx>
          <c:cat>
            <c:strRef>
              <c:f>Sheet1!$A$2:$A$6</c:f>
              <c:strCache>
                <c:ptCount val="5"/>
                <c:pt idx="0">
                  <c:v>Turistas</c:v>
                </c:pt>
                <c:pt idx="1">
                  <c:v>Divisas</c:v>
                </c:pt>
                <c:pt idx="2">
                  <c:v>Inversión</c:v>
                </c:pt>
                <c:pt idx="3">
                  <c:v>Hab.</c:v>
                </c:pt>
                <c:pt idx="4">
                  <c:v>GMP</c:v>
                </c:pt>
              </c:strCache>
            </c:strRef>
          </c:cat>
          <c:val>
            <c:numRef>
              <c:f>Sheet1!$C$2:$C$6</c:f>
              <c:numCache>
                <c:formatCode>General</c:formatCode>
                <c:ptCount val="5"/>
                <c:pt idx="0">
                  <c:v>1923</c:v>
                </c:pt>
                <c:pt idx="1">
                  <c:v>1806</c:v>
                </c:pt>
                <c:pt idx="2">
                  <c:v>102</c:v>
                </c:pt>
                <c:pt idx="3">
                  <c:v>2508</c:v>
                </c:pt>
                <c:pt idx="4">
                  <c:v>1244</c:v>
                </c:pt>
              </c:numCache>
            </c:numRef>
          </c:val>
        </c:ser>
        <c:dLbls/>
        <c:axId val="117775360"/>
        <c:axId val="117777152"/>
      </c:barChart>
      <c:catAx>
        <c:axId val="117775360"/>
        <c:scaling>
          <c:orientation val="minMax"/>
        </c:scaling>
        <c:delete val="1"/>
        <c:axPos val="b"/>
        <c:tickLblPos val="none"/>
        <c:crossAx val="117777152"/>
        <c:crosses val="autoZero"/>
        <c:auto val="1"/>
        <c:lblAlgn val="ctr"/>
        <c:lblOffset val="100"/>
      </c:catAx>
      <c:valAx>
        <c:axId val="117777152"/>
        <c:scaling>
          <c:orientation val="minMax"/>
        </c:scaling>
        <c:delete val="1"/>
        <c:axPos val="l"/>
        <c:numFmt formatCode="General" sourceLinked="1"/>
        <c:tickLblPos val="none"/>
        <c:crossAx val="117775360"/>
        <c:crosses val="autoZero"/>
        <c:crossBetween val="between"/>
      </c:valAx>
    </c:plotArea>
    <c:plotVisOnly val="1"/>
    <c:dispBlanksAs val="gap"/>
  </c:chart>
  <c:txPr>
    <a:bodyPr/>
    <a:lstStyle/>
    <a:p>
      <a:pPr>
        <a:defRPr sz="1800"/>
      </a:pPr>
      <a:endParaRPr lang="es-C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CR"/>
  <c:style val="5"/>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v>Millones de Turistas</c:v>
          </c:tx>
          <c:dLbls>
            <c:dLbl>
              <c:idx val="1"/>
              <c:delete val="1"/>
            </c:dLbl>
            <c:dLbl>
              <c:idx val="2"/>
              <c:delete val="1"/>
            </c:dLbl>
            <c:dLbl>
              <c:idx val="3"/>
              <c:delete val="1"/>
            </c:dLbl>
            <c:dLbl>
              <c:idx val="4"/>
              <c:delete val="1"/>
            </c:dLbl>
            <c:dLbl>
              <c:idx val="5"/>
              <c:spPr/>
              <c:txPr>
                <a:bodyPr anchor="t" anchorCtr="0"/>
                <a:lstStyle/>
                <a:p>
                  <a:pPr>
                    <a:defRPr sz="2000" b="1"/>
                  </a:pPr>
                  <a:endParaRPr lang="es-CR"/>
                </a:p>
              </c:txPr>
            </c:dLbl>
            <c:dLbl>
              <c:idx val="6"/>
              <c:delete val="1"/>
            </c:dLbl>
            <c:dLbl>
              <c:idx val="7"/>
              <c:delete val="1"/>
            </c:dLbl>
            <c:dLbl>
              <c:idx val="8"/>
              <c:delete val="1"/>
            </c:dLbl>
            <c:dLbl>
              <c:idx val="9"/>
              <c:delete val="1"/>
            </c:dLbl>
            <c:dLbl>
              <c:idx val="10"/>
              <c:delete val="1"/>
            </c:dLbl>
            <c:txPr>
              <a:bodyPr/>
              <a:lstStyle/>
              <a:p>
                <a:pPr>
                  <a:defRPr sz="2000" b="1"/>
                </a:pPr>
                <a:endParaRPr lang="es-CR"/>
              </a:p>
            </c:txPr>
            <c:showVal val="1"/>
          </c:dLbls>
          <c:cat>
            <c:numRef>
              <c:f>Sheet1!$AC$3:$AC$14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Sheet1!$AF$3:$AF$14</c:f>
              <c:numCache>
                <c:formatCode>0.0</c:formatCode>
                <c:ptCount val="12"/>
                <c:pt idx="0">
                  <c:v>2.2999999999999998</c:v>
                </c:pt>
                <c:pt idx="1">
                  <c:v>2.4770999999999992</c:v>
                </c:pt>
                <c:pt idx="2">
                  <c:v>2.6678366999999996</c:v>
                </c:pt>
                <c:pt idx="3">
                  <c:v>2.873260125899999</c:v>
                </c:pt>
                <c:pt idx="4">
                  <c:v>3.0945011555942994</c:v>
                </c:pt>
                <c:pt idx="5">
                  <c:v>3.3327777445750604</c:v>
                </c:pt>
                <c:pt idx="6">
                  <c:v>3.5894016309073402</c:v>
                </c:pt>
                <c:pt idx="7">
                  <c:v>3.8657855564872055</c:v>
                </c:pt>
                <c:pt idx="8">
                  <c:v>4.1634510443367194</c:v>
                </c:pt>
                <c:pt idx="9">
                  <c:v>4.4840367747506473</c:v>
                </c:pt>
                <c:pt idx="10">
                  <c:v>4.829307606406446</c:v>
                </c:pt>
                <c:pt idx="11">
                  <c:v>5.201164292099743</c:v>
                </c:pt>
              </c:numCache>
            </c:numRef>
          </c:val>
        </c:ser>
        <c:dLbls/>
        <c:gapWidth val="0"/>
        <c:gapDepth val="0"/>
        <c:shape val="cylinder"/>
        <c:axId val="118008064"/>
        <c:axId val="118014336"/>
        <c:axId val="0"/>
      </c:bar3DChart>
      <c:catAx>
        <c:axId val="118008064"/>
        <c:scaling>
          <c:orientation val="minMax"/>
        </c:scaling>
        <c:axPos val="b"/>
        <c:title>
          <c:tx>
            <c:rich>
              <a:bodyPr/>
              <a:lstStyle/>
              <a:p>
                <a:pPr>
                  <a:defRPr/>
                </a:pPr>
                <a:r>
                  <a:rPr lang="es-CR" dirty="0" smtClean="0"/>
                  <a:t>Años Proyectados</a:t>
                </a:r>
                <a:endParaRPr lang="es-CR" dirty="0"/>
              </a:p>
            </c:rich>
          </c:tx>
          <c:layout/>
        </c:title>
        <c:numFmt formatCode="General" sourceLinked="1"/>
        <c:majorTickMark val="none"/>
        <c:tickLblPos val="nextTo"/>
        <c:crossAx val="118014336"/>
        <c:crosses val="autoZero"/>
        <c:auto val="1"/>
        <c:lblAlgn val="ctr"/>
        <c:lblOffset val="100"/>
      </c:catAx>
      <c:valAx>
        <c:axId val="118014336"/>
        <c:scaling>
          <c:orientation val="minMax"/>
        </c:scaling>
        <c:axPos val="l"/>
        <c:title>
          <c:tx>
            <c:rich>
              <a:bodyPr/>
              <a:lstStyle/>
              <a:p>
                <a:pPr>
                  <a:defRPr/>
                </a:pPr>
                <a:r>
                  <a:rPr lang="es-CR" dirty="0" smtClean="0"/>
                  <a:t>Millones de Turistas</a:t>
                </a:r>
                <a:endParaRPr lang="es-CR" dirty="0"/>
              </a:p>
            </c:rich>
          </c:tx>
          <c:layout/>
        </c:title>
        <c:numFmt formatCode="0.0" sourceLinked="1"/>
        <c:tickLblPos val="nextTo"/>
        <c:crossAx val="118008064"/>
        <c:crosses val="autoZero"/>
        <c:crossBetween val="between"/>
      </c:valAx>
    </c:plotArea>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s-CR"/>
  <c:style val="8"/>
  <c:chart>
    <c:title>
      <c:tx>
        <c:rich>
          <a:bodyPr/>
          <a:lstStyle/>
          <a:p>
            <a:pPr>
              <a:defRPr sz="1400"/>
            </a:pPr>
            <a:r>
              <a:rPr lang="en-US" sz="1400"/>
              <a:t>Participación de la Región</a:t>
            </a:r>
          </a:p>
        </c:rich>
      </c:tx>
      <c:layout>
        <c:manualLayout>
          <c:xMode val="edge"/>
          <c:yMode val="edge"/>
          <c:x val="0.25358802371925737"/>
          <c:y val="2.5641025641025647E-2"/>
        </c:manualLayout>
      </c:layout>
    </c:title>
    <c:view3D>
      <c:rAngAx val="1"/>
    </c:view3D>
    <c:floor>
      <c:spPr>
        <a:noFill/>
        <a:ln w="9525">
          <a:noFill/>
        </a:ln>
      </c:spPr>
    </c:floor>
    <c:plotArea>
      <c:layout/>
      <c:bar3DChart>
        <c:barDir val="col"/>
        <c:grouping val="stacked"/>
        <c:ser>
          <c:idx val="0"/>
          <c:order val="0"/>
          <c:tx>
            <c:strRef>
              <c:f>Sheet1!$G$53</c:f>
              <c:strCache>
                <c:ptCount val="1"/>
                <c:pt idx="0">
                  <c:v>Mundo</c:v>
                </c:pt>
              </c:strCache>
            </c:strRef>
          </c:tx>
          <c:dLbls>
            <c:dLbl>
              <c:idx val="0"/>
              <c:layout>
                <c:manualLayout>
                  <c:x val="-2.4691358024691364E-2"/>
                  <c:y val="3.8987314085739289E-3"/>
                </c:manualLayout>
              </c:layout>
              <c:showLegendKey val="1"/>
              <c:showVal val="1"/>
            </c:dLbl>
            <c:dLbl>
              <c:idx val="1"/>
              <c:layout>
                <c:manualLayout>
                  <c:x val="-1.5873015873015876E-2"/>
                  <c:y val="-2.3148148148148147E-2"/>
                </c:manualLayout>
              </c:layout>
              <c:showLegendKey val="1"/>
              <c:showVal val="1"/>
            </c:dLbl>
            <c:dLbl>
              <c:idx val="2"/>
              <c:layout>
                <c:manualLayout>
                  <c:x val="-2.1604938271604885E-2"/>
                  <c:y val="-8.4064327485380244E-2"/>
                </c:manualLayout>
              </c:layout>
              <c:showLegendKey val="1"/>
              <c:showVal val="1"/>
            </c:dLbl>
            <c:txPr>
              <a:bodyPr anchor="t" anchorCtr="0"/>
              <a:lstStyle/>
              <a:p>
                <a:pPr>
                  <a:defRPr sz="1200"/>
                </a:pPr>
                <a:endParaRPr lang="es-CR"/>
              </a:p>
            </c:txPr>
            <c:showLegendKey val="1"/>
            <c:showVal val="1"/>
          </c:dLbls>
          <c:cat>
            <c:numRef>
              <c:f>Sheet1!$F$54:$F$56</c:f>
              <c:numCache>
                <c:formatCode>General</c:formatCode>
                <c:ptCount val="3"/>
                <c:pt idx="0">
                  <c:v>2010</c:v>
                </c:pt>
                <c:pt idx="1">
                  <c:v>2011</c:v>
                </c:pt>
                <c:pt idx="2">
                  <c:v>2012</c:v>
                </c:pt>
              </c:numCache>
            </c:numRef>
          </c:cat>
          <c:val>
            <c:numRef>
              <c:f>Sheet1!$G$54:$G$56</c:f>
              <c:numCache>
                <c:formatCode>General</c:formatCode>
                <c:ptCount val="3"/>
                <c:pt idx="0">
                  <c:v>940</c:v>
                </c:pt>
                <c:pt idx="1">
                  <c:v>983</c:v>
                </c:pt>
                <c:pt idx="2">
                  <c:v>1035</c:v>
                </c:pt>
              </c:numCache>
            </c:numRef>
          </c:val>
        </c:ser>
        <c:ser>
          <c:idx val="1"/>
          <c:order val="1"/>
          <c:tx>
            <c:strRef>
              <c:f>Sheet1!$H$53</c:f>
              <c:strCache>
                <c:ptCount val="1"/>
                <c:pt idx="0">
                  <c:v>America</c:v>
                </c:pt>
              </c:strCache>
            </c:strRef>
          </c:tx>
          <c:dLbls>
            <c:dLbl>
              <c:idx val="0"/>
              <c:layout>
                <c:manualLayout>
                  <c:x val="-1.1904761904761906E-2"/>
                  <c:y val="0"/>
                </c:manualLayout>
              </c:layout>
              <c:showLegendKey val="1"/>
              <c:showVal val="1"/>
            </c:dLbl>
            <c:dLbl>
              <c:idx val="1"/>
              <c:layout>
                <c:manualLayout>
                  <c:x val="-3.9682539682539689E-3"/>
                  <c:y val="0"/>
                </c:manualLayout>
              </c:layout>
              <c:showLegendKey val="1"/>
              <c:showVal val="1"/>
            </c:dLbl>
            <c:dLbl>
              <c:idx val="2"/>
              <c:layout>
                <c:manualLayout>
                  <c:x val="-3.0864197530864258E-2"/>
                  <c:y val="3.6549707602339192E-3"/>
                </c:manualLayout>
              </c:layout>
              <c:showLegendKey val="1"/>
              <c:showVal val="1"/>
            </c:dLbl>
            <c:txPr>
              <a:bodyPr/>
              <a:lstStyle/>
              <a:p>
                <a:pPr>
                  <a:defRPr sz="1200"/>
                </a:pPr>
                <a:endParaRPr lang="es-CR"/>
              </a:p>
            </c:txPr>
            <c:showVal val="1"/>
          </c:dLbls>
          <c:cat>
            <c:numRef>
              <c:f>Sheet1!$F$54:$F$56</c:f>
              <c:numCache>
                <c:formatCode>General</c:formatCode>
                <c:ptCount val="3"/>
                <c:pt idx="0">
                  <c:v>2010</c:v>
                </c:pt>
                <c:pt idx="1">
                  <c:v>2011</c:v>
                </c:pt>
                <c:pt idx="2">
                  <c:v>2012</c:v>
                </c:pt>
              </c:numCache>
            </c:numRef>
          </c:cat>
          <c:val>
            <c:numRef>
              <c:f>Sheet1!$H$54:$H$56</c:f>
              <c:numCache>
                <c:formatCode>General</c:formatCode>
                <c:ptCount val="3"/>
                <c:pt idx="0">
                  <c:v>150.69999999999999</c:v>
                </c:pt>
                <c:pt idx="1">
                  <c:v>156.6</c:v>
                </c:pt>
                <c:pt idx="2">
                  <c:v>163</c:v>
                </c:pt>
              </c:numCache>
            </c:numRef>
          </c:val>
        </c:ser>
        <c:ser>
          <c:idx val="2"/>
          <c:order val="2"/>
          <c:tx>
            <c:strRef>
              <c:f>Sheet1!$I$53</c:f>
              <c:strCache>
                <c:ptCount val="1"/>
                <c:pt idx="0">
                  <c:v>Centro América</c:v>
                </c:pt>
              </c:strCache>
            </c:strRef>
          </c:tx>
          <c:dLbls>
            <c:dLbl>
              <c:idx val="0"/>
              <c:layout>
                <c:manualLayout>
                  <c:x val="-2.8659716146592788E-2"/>
                  <c:y val="-7.2274600543353135E-2"/>
                </c:manualLayout>
              </c:layout>
              <c:showLegendKey val="1"/>
              <c:showVal val="1"/>
            </c:dLbl>
            <c:dLbl>
              <c:idx val="1"/>
              <c:layout>
                <c:manualLayout>
                  <c:x val="-2.2486876640419894E-2"/>
                  <c:y val="-7.1394529631164522E-2"/>
                </c:manualLayout>
              </c:layout>
              <c:showLegendKey val="1"/>
              <c:showVal val="1"/>
            </c:dLbl>
            <c:dLbl>
              <c:idx val="2"/>
              <c:layout>
                <c:manualLayout>
                  <c:x val="-3.3950617283950615E-2"/>
                  <c:y val="-6.4102431275038008E-2"/>
                </c:manualLayout>
              </c:layout>
              <c:showLegendKey val="1"/>
              <c:showVal val="1"/>
            </c:dLbl>
            <c:txPr>
              <a:bodyPr/>
              <a:lstStyle/>
              <a:p>
                <a:pPr>
                  <a:defRPr sz="1400"/>
                </a:pPr>
                <a:endParaRPr lang="es-CR"/>
              </a:p>
            </c:txPr>
            <c:showVal val="1"/>
          </c:dLbls>
          <c:cat>
            <c:numRef>
              <c:f>Sheet1!$F$54:$F$56</c:f>
              <c:numCache>
                <c:formatCode>General</c:formatCode>
                <c:ptCount val="3"/>
                <c:pt idx="0">
                  <c:v>2010</c:v>
                </c:pt>
                <c:pt idx="1">
                  <c:v>2011</c:v>
                </c:pt>
                <c:pt idx="2">
                  <c:v>2012</c:v>
                </c:pt>
              </c:numCache>
            </c:numRef>
          </c:cat>
          <c:val>
            <c:numRef>
              <c:f>Sheet1!$I$54:$I$56</c:f>
              <c:numCache>
                <c:formatCode>General</c:formatCode>
                <c:ptCount val="3"/>
                <c:pt idx="0">
                  <c:v>7.9</c:v>
                </c:pt>
                <c:pt idx="1">
                  <c:v>8.3000000000000007</c:v>
                </c:pt>
                <c:pt idx="2">
                  <c:v>8.8000000000000007</c:v>
                </c:pt>
              </c:numCache>
            </c:numRef>
          </c:val>
        </c:ser>
        <c:dLbls>
          <c:showVal val="1"/>
        </c:dLbls>
        <c:shape val="box"/>
        <c:axId val="56944128"/>
        <c:axId val="56945664"/>
        <c:axId val="0"/>
      </c:bar3DChart>
      <c:catAx>
        <c:axId val="56944128"/>
        <c:scaling>
          <c:orientation val="minMax"/>
        </c:scaling>
        <c:axPos val="b"/>
        <c:numFmt formatCode="General" sourceLinked="1"/>
        <c:tickLblPos val="nextTo"/>
        <c:crossAx val="56945664"/>
        <c:crosses val="autoZero"/>
        <c:auto val="1"/>
        <c:lblAlgn val="ctr"/>
        <c:lblOffset val="100"/>
      </c:catAx>
      <c:valAx>
        <c:axId val="56945664"/>
        <c:scaling>
          <c:orientation val="minMax"/>
        </c:scaling>
        <c:axPos val="l"/>
        <c:numFmt formatCode="General" sourceLinked="1"/>
        <c:tickLblPos val="nextTo"/>
        <c:crossAx val="56944128"/>
        <c:crosses val="autoZero"/>
        <c:crossBetween val="between"/>
      </c:valAx>
    </c:plotArea>
    <c:legend>
      <c:legendPos val="r"/>
      <c:layout>
        <c:manualLayout>
          <c:xMode val="edge"/>
          <c:yMode val="edge"/>
          <c:x val="0.73313332361232619"/>
          <c:y val="0.34845742966339727"/>
          <c:w val="0.24834815786915526"/>
          <c:h val="0.32320647419072634"/>
        </c:manualLayout>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s-CR"/>
  <c:style val="8"/>
  <c:chart>
    <c:view3D>
      <c:perspective val="30"/>
    </c:view3D>
    <c:plotArea>
      <c:layout/>
      <c:bar3DChart>
        <c:barDir val="col"/>
        <c:grouping val="standard"/>
        <c:ser>
          <c:idx val="0"/>
          <c:order val="0"/>
          <c:tx>
            <c:strRef>
              <c:f>Sheet1!$B$1</c:f>
              <c:strCache>
                <c:ptCount val="1"/>
                <c:pt idx="0">
                  <c:v>2009</c:v>
                </c:pt>
              </c:strCache>
            </c:strRef>
          </c:tx>
          <c:dPt>
            <c:idx val="1"/>
            <c:spPr>
              <a:solidFill>
                <a:schemeClr val="accent3">
                  <a:lumMod val="60000"/>
                  <a:lumOff val="40000"/>
                </a:schemeClr>
              </a:solidFill>
            </c:spPr>
          </c:dPt>
          <c:cat>
            <c:strRef>
              <c:f>Sheet1!$A$2:$A$8</c:f>
              <c:strCache>
                <c:ptCount val="7"/>
                <c:pt idx="0">
                  <c:v>Belice</c:v>
                </c:pt>
                <c:pt idx="1">
                  <c:v>Costa Rica</c:v>
                </c:pt>
                <c:pt idx="2">
                  <c:v>El Salvador</c:v>
                </c:pt>
                <c:pt idx="3">
                  <c:v>Guatemala</c:v>
                </c:pt>
                <c:pt idx="4">
                  <c:v>Honduras</c:v>
                </c:pt>
                <c:pt idx="5">
                  <c:v>Nicaragua</c:v>
                </c:pt>
                <c:pt idx="6">
                  <c:v>Panamá</c:v>
                </c:pt>
              </c:strCache>
            </c:strRef>
          </c:cat>
          <c:val>
            <c:numRef>
              <c:f>Sheet1!$B$2:$B$8</c:f>
              <c:numCache>
                <c:formatCode>General</c:formatCode>
                <c:ptCount val="7"/>
                <c:pt idx="0">
                  <c:v>232</c:v>
                </c:pt>
                <c:pt idx="1">
                  <c:v>1923</c:v>
                </c:pt>
                <c:pt idx="2">
                  <c:v>1091</c:v>
                </c:pt>
                <c:pt idx="3">
                  <c:v>1392</c:v>
                </c:pt>
                <c:pt idx="4">
                  <c:v>870</c:v>
                </c:pt>
                <c:pt idx="5">
                  <c:v>932</c:v>
                </c:pt>
                <c:pt idx="6">
                  <c:v>1200</c:v>
                </c:pt>
              </c:numCache>
            </c:numRef>
          </c:val>
        </c:ser>
        <c:ser>
          <c:idx val="1"/>
          <c:order val="1"/>
          <c:tx>
            <c:strRef>
              <c:f>Sheet1!$C$1</c:f>
              <c:strCache>
                <c:ptCount val="1"/>
                <c:pt idx="0">
                  <c:v>2010</c:v>
                </c:pt>
              </c:strCache>
            </c:strRef>
          </c:tx>
          <c:dPt>
            <c:idx val="1"/>
            <c:spPr>
              <a:solidFill>
                <a:schemeClr val="accent3">
                  <a:lumMod val="20000"/>
                  <a:lumOff val="80000"/>
                </a:schemeClr>
              </a:solidFill>
            </c:spPr>
          </c:dPt>
          <c:cat>
            <c:strRef>
              <c:f>Sheet1!$A$2:$A$8</c:f>
              <c:strCache>
                <c:ptCount val="7"/>
                <c:pt idx="0">
                  <c:v>Belice</c:v>
                </c:pt>
                <c:pt idx="1">
                  <c:v>Costa Rica</c:v>
                </c:pt>
                <c:pt idx="2">
                  <c:v>El Salvador</c:v>
                </c:pt>
                <c:pt idx="3">
                  <c:v>Guatemala</c:v>
                </c:pt>
                <c:pt idx="4">
                  <c:v>Honduras</c:v>
                </c:pt>
                <c:pt idx="5">
                  <c:v>Nicaragua</c:v>
                </c:pt>
                <c:pt idx="6">
                  <c:v>Panamá</c:v>
                </c:pt>
              </c:strCache>
            </c:strRef>
          </c:cat>
          <c:val>
            <c:numRef>
              <c:f>Sheet1!$C$2:$C$8</c:f>
              <c:numCache>
                <c:formatCode>General</c:formatCode>
                <c:ptCount val="7"/>
                <c:pt idx="0">
                  <c:v>241</c:v>
                </c:pt>
                <c:pt idx="1">
                  <c:v>2100</c:v>
                </c:pt>
                <c:pt idx="2">
                  <c:v>1150</c:v>
                </c:pt>
                <c:pt idx="3">
                  <c:v>1219</c:v>
                </c:pt>
                <c:pt idx="4">
                  <c:v>896</c:v>
                </c:pt>
                <c:pt idx="5">
                  <c:v>1011</c:v>
                </c:pt>
                <c:pt idx="6">
                  <c:v>1324</c:v>
                </c:pt>
              </c:numCache>
            </c:numRef>
          </c:val>
        </c:ser>
        <c:ser>
          <c:idx val="2"/>
          <c:order val="2"/>
          <c:tx>
            <c:strRef>
              <c:f>Sheet1!$D$1</c:f>
              <c:strCache>
                <c:ptCount val="1"/>
                <c:pt idx="0">
                  <c:v>2011</c:v>
                </c:pt>
              </c:strCache>
            </c:strRef>
          </c:tx>
          <c:dPt>
            <c:idx val="1"/>
            <c:spPr>
              <a:solidFill>
                <a:schemeClr val="accent3"/>
              </a:solidFill>
            </c:spPr>
          </c:dPt>
          <c:cat>
            <c:strRef>
              <c:f>Sheet1!$A$2:$A$8</c:f>
              <c:strCache>
                <c:ptCount val="7"/>
                <c:pt idx="0">
                  <c:v>Belice</c:v>
                </c:pt>
                <c:pt idx="1">
                  <c:v>Costa Rica</c:v>
                </c:pt>
                <c:pt idx="2">
                  <c:v>El Salvador</c:v>
                </c:pt>
                <c:pt idx="3">
                  <c:v>Guatemala</c:v>
                </c:pt>
                <c:pt idx="4">
                  <c:v>Honduras</c:v>
                </c:pt>
                <c:pt idx="5">
                  <c:v>Nicaragua</c:v>
                </c:pt>
                <c:pt idx="6">
                  <c:v>Panamá</c:v>
                </c:pt>
              </c:strCache>
            </c:strRef>
          </c:cat>
          <c:val>
            <c:numRef>
              <c:f>Sheet1!$D$2:$D$8</c:f>
              <c:numCache>
                <c:formatCode>General</c:formatCode>
                <c:ptCount val="7"/>
                <c:pt idx="0">
                  <c:v>250</c:v>
                </c:pt>
                <c:pt idx="1">
                  <c:v>2196</c:v>
                </c:pt>
                <c:pt idx="2">
                  <c:v>1184</c:v>
                </c:pt>
                <c:pt idx="3">
                  <c:v>1225</c:v>
                </c:pt>
                <c:pt idx="4">
                  <c:v>931</c:v>
                </c:pt>
                <c:pt idx="5">
                  <c:v>1060</c:v>
                </c:pt>
                <c:pt idx="6">
                  <c:v>1473</c:v>
                </c:pt>
              </c:numCache>
            </c:numRef>
          </c:val>
        </c:ser>
        <c:dLbls/>
        <c:shape val="cylinder"/>
        <c:axId val="119230464"/>
        <c:axId val="119232000"/>
        <c:axId val="115107584"/>
      </c:bar3DChart>
      <c:catAx>
        <c:axId val="119230464"/>
        <c:scaling>
          <c:orientation val="minMax"/>
        </c:scaling>
        <c:delete val="1"/>
        <c:axPos val="b"/>
        <c:tickLblPos val="none"/>
        <c:crossAx val="119232000"/>
        <c:crosses val="autoZero"/>
        <c:auto val="1"/>
        <c:lblAlgn val="ctr"/>
        <c:lblOffset val="100"/>
      </c:catAx>
      <c:valAx>
        <c:axId val="119232000"/>
        <c:scaling>
          <c:orientation val="minMax"/>
        </c:scaling>
        <c:delete val="1"/>
        <c:axPos val="l"/>
        <c:numFmt formatCode="General" sourceLinked="1"/>
        <c:tickLblPos val="none"/>
        <c:crossAx val="119230464"/>
        <c:crosses val="autoZero"/>
        <c:crossBetween val="between"/>
      </c:valAx>
      <c:serAx>
        <c:axId val="115107584"/>
        <c:scaling>
          <c:orientation val="minMax"/>
        </c:scaling>
        <c:delete val="1"/>
        <c:axPos val="b"/>
        <c:tickLblPos val="none"/>
        <c:crossAx val="119232000"/>
        <c:crosses val="autoZero"/>
      </c:serAx>
      <c:dTable>
        <c:showHorzBorder val="1"/>
        <c:showVertBorder val="1"/>
        <c:showKeys val="1"/>
      </c:dTable>
    </c:plotArea>
    <c:plotVisOnly val="1"/>
    <c:dispBlanksAs val="gap"/>
  </c:chart>
  <c:txPr>
    <a:bodyPr/>
    <a:lstStyle/>
    <a:p>
      <a:pPr>
        <a:defRPr sz="1400"/>
      </a:pPr>
      <a:endParaRPr lang="es-C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R"/>
  <c:style val="8"/>
  <c:chart>
    <c:title>
      <c:layout/>
    </c:title>
    <c:view3D>
      <c:rAngAx val="1"/>
    </c:view3D>
    <c:plotArea>
      <c:layout/>
      <c:bar3DChart>
        <c:barDir val="col"/>
        <c:grouping val="clustered"/>
        <c:ser>
          <c:idx val="0"/>
          <c:order val="0"/>
          <c:tx>
            <c:strRef>
              <c:f>Sheet1!$A$30</c:f>
              <c:strCache>
                <c:ptCount val="1"/>
                <c:pt idx="0">
                  <c:v>GMP (en US$)</c:v>
                </c:pt>
              </c:strCache>
            </c:strRef>
          </c:tx>
          <c:dLbls>
            <c:dLbl>
              <c:idx val="2"/>
              <c:layout>
                <c:manualLayout>
                  <c:x val="5.3030303030303032E-2"/>
                  <c:y val="9.7222222222222224E-2"/>
                </c:manualLayout>
              </c:layout>
              <c:showVal val="1"/>
            </c:dLbl>
            <c:dLbl>
              <c:idx val="5"/>
              <c:layout>
                <c:manualLayout>
                  <c:x val="5.8080609242026578E-2"/>
                  <c:y val="9.7222222222222224E-2"/>
                </c:manualLayout>
              </c:layout>
              <c:showVal val="1"/>
            </c:dLbl>
            <c:dLbl>
              <c:idx val="6"/>
              <c:layout>
                <c:manualLayout>
                  <c:x val="5.050505050505049E-2"/>
                  <c:y val="0.10185185185185194"/>
                </c:manualLayout>
              </c:layout>
              <c:showVal val="1"/>
            </c:dLbl>
            <c:spPr>
              <a:solidFill>
                <a:schemeClr val="bg1"/>
              </a:solidFill>
            </c:spPr>
            <c:showVal val="1"/>
          </c:dLbls>
          <c:cat>
            <c:numRef>
              <c:f>Sheet1!$H$20:$N$20</c:f>
              <c:numCache>
                <c:formatCode>0</c:formatCode>
                <c:ptCount val="7"/>
                <c:pt idx="0">
                  <c:v>2006</c:v>
                </c:pt>
                <c:pt idx="1">
                  <c:v>2007</c:v>
                </c:pt>
                <c:pt idx="2">
                  <c:v>2008</c:v>
                </c:pt>
                <c:pt idx="3">
                  <c:v>2009</c:v>
                </c:pt>
                <c:pt idx="4">
                  <c:v>2010</c:v>
                </c:pt>
                <c:pt idx="5">
                  <c:v>2011</c:v>
                </c:pt>
                <c:pt idx="6">
                  <c:v>2012</c:v>
                </c:pt>
              </c:numCache>
            </c:numRef>
          </c:cat>
          <c:val>
            <c:numRef>
              <c:f>Sheet1!$H$30:$N$30</c:f>
              <c:numCache>
                <c:formatCode>0.0</c:formatCode>
                <c:ptCount val="7"/>
                <c:pt idx="0">
                  <c:v>1256.7</c:v>
                </c:pt>
                <c:pt idx="1">
                  <c:v>1345.5</c:v>
                </c:pt>
                <c:pt idx="2">
                  <c:v>1407.9</c:v>
                </c:pt>
                <c:pt idx="3">
                  <c:v>1244</c:v>
                </c:pt>
                <c:pt idx="4">
                  <c:v>1228.4000000000001</c:v>
                </c:pt>
                <c:pt idx="5">
                  <c:v>1302.8</c:v>
                </c:pt>
                <c:pt idx="6">
                  <c:v>1252.2</c:v>
                </c:pt>
              </c:numCache>
            </c:numRef>
          </c:val>
        </c:ser>
        <c:dLbls/>
        <c:shape val="box"/>
        <c:axId val="67195648"/>
        <c:axId val="67197184"/>
        <c:axId val="0"/>
      </c:bar3DChart>
      <c:catAx>
        <c:axId val="67195648"/>
        <c:scaling>
          <c:orientation val="minMax"/>
        </c:scaling>
        <c:axPos val="b"/>
        <c:numFmt formatCode="0" sourceLinked="1"/>
        <c:tickLblPos val="nextTo"/>
        <c:crossAx val="67197184"/>
        <c:crosses val="autoZero"/>
        <c:auto val="1"/>
        <c:lblAlgn val="ctr"/>
        <c:lblOffset val="100"/>
      </c:catAx>
      <c:valAx>
        <c:axId val="67197184"/>
        <c:scaling>
          <c:orientation val="minMax"/>
        </c:scaling>
        <c:delete val="1"/>
        <c:axPos val="l"/>
        <c:majorGridlines/>
        <c:numFmt formatCode="0.0" sourceLinked="1"/>
        <c:tickLblPos val="none"/>
        <c:crossAx val="67195648"/>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R"/>
  <c:style val="8"/>
  <c:chart>
    <c:title>
      <c:layout/>
    </c:title>
    <c:view3D>
      <c:rAngAx val="1"/>
    </c:view3D>
    <c:plotArea>
      <c:layout>
        <c:manualLayout>
          <c:layoutTarget val="inner"/>
          <c:xMode val="edge"/>
          <c:yMode val="edge"/>
          <c:x val="8.7148651873061339E-2"/>
          <c:y val="0.19480351414406533"/>
          <c:w val="0.68460709456772462"/>
          <c:h val="0.68921660834062393"/>
        </c:manualLayout>
      </c:layout>
      <c:bar3DChart>
        <c:barDir val="col"/>
        <c:grouping val="clustered"/>
        <c:ser>
          <c:idx val="0"/>
          <c:order val="0"/>
          <c:tx>
            <c:strRef>
              <c:f>Sheet1!$A$31</c:f>
              <c:strCache>
                <c:ptCount val="1"/>
                <c:pt idx="0">
                  <c:v>Estadia Media</c:v>
                </c:pt>
              </c:strCache>
            </c:strRef>
          </c:tx>
          <c:dLbls>
            <c:dLbl>
              <c:idx val="5"/>
              <c:layout>
                <c:manualLayout>
                  <c:x val="2.2727272727272645E-2"/>
                  <c:y val="9.2592592592592629E-2"/>
                </c:manualLayout>
              </c:layout>
              <c:showVal val="1"/>
            </c:dLbl>
            <c:dLbl>
              <c:idx val="6"/>
              <c:layout>
                <c:manualLayout>
                  <c:x val="4.040404040404031E-2"/>
                  <c:y val="9.2592592592592629E-2"/>
                </c:manualLayout>
              </c:layout>
              <c:showVal val="1"/>
            </c:dLbl>
            <c:spPr>
              <a:solidFill>
                <a:schemeClr val="bg1"/>
              </a:solidFill>
            </c:spPr>
            <c:showVal val="1"/>
          </c:dLbls>
          <c:cat>
            <c:numRef>
              <c:f>Sheet1!$H$20:$N$20</c:f>
              <c:numCache>
                <c:formatCode>0</c:formatCode>
                <c:ptCount val="7"/>
                <c:pt idx="0">
                  <c:v>2006</c:v>
                </c:pt>
                <c:pt idx="1">
                  <c:v>2007</c:v>
                </c:pt>
                <c:pt idx="2">
                  <c:v>2008</c:v>
                </c:pt>
                <c:pt idx="3">
                  <c:v>2009</c:v>
                </c:pt>
                <c:pt idx="4">
                  <c:v>2010</c:v>
                </c:pt>
                <c:pt idx="5">
                  <c:v>2011</c:v>
                </c:pt>
                <c:pt idx="6">
                  <c:v>2012</c:v>
                </c:pt>
              </c:numCache>
            </c:numRef>
          </c:cat>
          <c:val>
            <c:numRef>
              <c:f>Sheet1!$H$31:$N$31</c:f>
              <c:numCache>
                <c:formatCode>0.0</c:formatCode>
                <c:ptCount val="7"/>
                <c:pt idx="0">
                  <c:v>12</c:v>
                </c:pt>
                <c:pt idx="1">
                  <c:v>12</c:v>
                </c:pt>
                <c:pt idx="2">
                  <c:v>11.1</c:v>
                </c:pt>
                <c:pt idx="3">
                  <c:v>11.9</c:v>
                </c:pt>
                <c:pt idx="4">
                  <c:v>10.6</c:v>
                </c:pt>
                <c:pt idx="5">
                  <c:v>11</c:v>
                </c:pt>
                <c:pt idx="6">
                  <c:v>11</c:v>
                </c:pt>
              </c:numCache>
            </c:numRef>
          </c:val>
        </c:ser>
        <c:dLbls/>
        <c:shape val="box"/>
        <c:axId val="67220224"/>
        <c:axId val="67221760"/>
        <c:axId val="0"/>
      </c:bar3DChart>
      <c:catAx>
        <c:axId val="67220224"/>
        <c:scaling>
          <c:orientation val="minMax"/>
        </c:scaling>
        <c:axPos val="b"/>
        <c:numFmt formatCode="0" sourceLinked="1"/>
        <c:tickLblPos val="nextTo"/>
        <c:crossAx val="67221760"/>
        <c:crosses val="autoZero"/>
        <c:auto val="1"/>
        <c:lblAlgn val="ctr"/>
        <c:lblOffset val="100"/>
      </c:catAx>
      <c:valAx>
        <c:axId val="67221760"/>
        <c:scaling>
          <c:orientation val="minMax"/>
        </c:scaling>
        <c:delete val="1"/>
        <c:axPos val="l"/>
        <c:majorGridlines/>
        <c:numFmt formatCode="0.0" sourceLinked="1"/>
        <c:tickLblPos val="none"/>
        <c:crossAx val="67220224"/>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R"/>
  <c:style val="32"/>
  <c:chart>
    <c:title>
      <c:tx>
        <c:rich>
          <a:bodyPr/>
          <a:lstStyle/>
          <a:p>
            <a:pPr>
              <a:defRPr/>
            </a:pPr>
            <a:r>
              <a:rPr lang="es-CR" sz="1400" dirty="0" smtClean="0"/>
              <a:t>Relación</a:t>
            </a:r>
            <a:r>
              <a:rPr lang="es-CR" sz="1400" baseline="0" dirty="0" smtClean="0"/>
              <a:t> del Turismo con el PIB y las Exportaciones</a:t>
            </a:r>
            <a:endParaRPr lang="es-CR" sz="1400" dirty="0"/>
          </a:p>
        </c:rich>
      </c:tx>
      <c:layout/>
    </c:title>
    <c:view3D>
      <c:rAngAx val="1"/>
    </c:view3D>
    <c:plotArea>
      <c:layout/>
      <c:bar3DChart>
        <c:barDir val="col"/>
        <c:grouping val="clustered"/>
        <c:ser>
          <c:idx val="0"/>
          <c:order val="0"/>
          <c:tx>
            <c:strRef>
              <c:f>Sheet1!$A$28</c:f>
              <c:strCache>
                <c:ptCount val="1"/>
                <c:pt idx="0">
                  <c:v>Relación Turismo PIB (%)</c:v>
                </c:pt>
              </c:strCache>
            </c:strRef>
          </c:tx>
          <c:cat>
            <c:numRef>
              <c:f>Sheet1!$G$20:$N$20</c:f>
              <c:numCache>
                <c:formatCode>0</c:formatCode>
                <c:ptCount val="8"/>
                <c:pt idx="0">
                  <c:v>2005</c:v>
                </c:pt>
                <c:pt idx="1">
                  <c:v>2006</c:v>
                </c:pt>
                <c:pt idx="2">
                  <c:v>2007</c:v>
                </c:pt>
                <c:pt idx="3">
                  <c:v>2008</c:v>
                </c:pt>
                <c:pt idx="4">
                  <c:v>2009</c:v>
                </c:pt>
                <c:pt idx="5">
                  <c:v>2010</c:v>
                </c:pt>
                <c:pt idx="6">
                  <c:v>2011</c:v>
                </c:pt>
                <c:pt idx="7">
                  <c:v>2012</c:v>
                </c:pt>
              </c:numCache>
            </c:numRef>
          </c:cat>
          <c:val>
            <c:numRef>
              <c:f>Sheet1!$G$28:$N$28</c:f>
              <c:numCache>
                <c:formatCode>0.0</c:formatCode>
                <c:ptCount val="8"/>
                <c:pt idx="0">
                  <c:v>7.9</c:v>
                </c:pt>
                <c:pt idx="1">
                  <c:v>7.2</c:v>
                </c:pt>
                <c:pt idx="2">
                  <c:v>7.3</c:v>
                </c:pt>
                <c:pt idx="3">
                  <c:v>7.3</c:v>
                </c:pt>
                <c:pt idx="4">
                  <c:v>6.2</c:v>
                </c:pt>
                <c:pt idx="5">
                  <c:v>5.0999999999999996</c:v>
                </c:pt>
                <c:pt idx="6">
                  <c:v>4.8</c:v>
                </c:pt>
                <c:pt idx="7">
                  <c:v>4.9000000000000004</c:v>
                </c:pt>
              </c:numCache>
            </c:numRef>
          </c:val>
        </c:ser>
        <c:ser>
          <c:idx val="1"/>
          <c:order val="1"/>
          <c:tx>
            <c:strRef>
              <c:f>Sheet1!$A$29</c:f>
              <c:strCache>
                <c:ptCount val="1"/>
                <c:pt idx="0">
                  <c:v>Relación Turismo Exportaciones (%)</c:v>
                </c:pt>
              </c:strCache>
            </c:strRef>
          </c:tx>
          <c:cat>
            <c:numRef>
              <c:f>Sheet1!$G$20:$N$20</c:f>
              <c:numCache>
                <c:formatCode>0</c:formatCode>
                <c:ptCount val="8"/>
                <c:pt idx="0">
                  <c:v>2005</c:v>
                </c:pt>
                <c:pt idx="1">
                  <c:v>2006</c:v>
                </c:pt>
                <c:pt idx="2">
                  <c:v>2007</c:v>
                </c:pt>
                <c:pt idx="3">
                  <c:v>2008</c:v>
                </c:pt>
                <c:pt idx="4">
                  <c:v>2009</c:v>
                </c:pt>
                <c:pt idx="5">
                  <c:v>2010</c:v>
                </c:pt>
                <c:pt idx="6">
                  <c:v>2011</c:v>
                </c:pt>
                <c:pt idx="7">
                  <c:v>2012</c:v>
                </c:pt>
              </c:numCache>
            </c:numRef>
          </c:cat>
          <c:val>
            <c:numRef>
              <c:f>Sheet1!$G$29:$N$29</c:f>
              <c:numCache>
                <c:formatCode>0.0</c:formatCode>
                <c:ptCount val="8"/>
                <c:pt idx="0">
                  <c:v>22.3</c:v>
                </c:pt>
                <c:pt idx="1">
                  <c:v>19.7</c:v>
                </c:pt>
                <c:pt idx="2">
                  <c:v>20.6</c:v>
                </c:pt>
                <c:pt idx="3">
                  <c:v>22.9</c:v>
                </c:pt>
                <c:pt idx="4">
                  <c:v>20.6</c:v>
                </c:pt>
                <c:pt idx="5">
                  <c:v>19.7</c:v>
                </c:pt>
                <c:pt idx="6">
                  <c:v>19.100000000000001</c:v>
                </c:pt>
                <c:pt idx="7">
                  <c:v>19.5</c:v>
                </c:pt>
              </c:numCache>
            </c:numRef>
          </c:val>
        </c:ser>
        <c:dLbls>
          <c:showVal val="1"/>
        </c:dLbls>
        <c:shape val="box"/>
        <c:axId val="79121408"/>
        <c:axId val="79127296"/>
        <c:axId val="0"/>
      </c:bar3DChart>
      <c:catAx>
        <c:axId val="79121408"/>
        <c:scaling>
          <c:orientation val="minMax"/>
        </c:scaling>
        <c:axPos val="b"/>
        <c:numFmt formatCode="0" sourceLinked="1"/>
        <c:majorTickMark val="none"/>
        <c:tickLblPos val="nextTo"/>
        <c:crossAx val="79127296"/>
        <c:crosses val="autoZero"/>
        <c:auto val="1"/>
        <c:lblAlgn val="ctr"/>
        <c:lblOffset val="100"/>
      </c:catAx>
      <c:valAx>
        <c:axId val="79127296"/>
        <c:scaling>
          <c:orientation val="minMax"/>
        </c:scaling>
        <c:delete val="1"/>
        <c:axPos val="l"/>
        <c:numFmt formatCode="0.0" sourceLinked="1"/>
        <c:majorTickMark val="none"/>
        <c:tickLblPos val="none"/>
        <c:crossAx val="79121408"/>
        <c:crosses val="autoZero"/>
        <c:crossBetween val="between"/>
      </c:valAx>
    </c:plotArea>
    <c:legend>
      <c:legendPos val="t"/>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R"/>
  <c:style val="8"/>
  <c:chart>
    <c:title>
      <c:tx>
        <c:rich>
          <a:bodyPr/>
          <a:lstStyle/>
          <a:p>
            <a:pPr>
              <a:defRPr sz="1400"/>
            </a:pPr>
            <a:r>
              <a:rPr lang="es-CR" dirty="0" smtClean="0"/>
              <a:t>Establecimientos Hoteleros</a:t>
            </a:r>
            <a:endParaRPr lang="es-CR" dirty="0"/>
          </a:p>
        </c:rich>
      </c:tx>
      <c:layout/>
    </c:title>
    <c:view3D>
      <c:rAngAx val="1"/>
    </c:view3D>
    <c:plotArea>
      <c:layout/>
      <c:bar3DChart>
        <c:barDir val="col"/>
        <c:grouping val="clustered"/>
        <c:ser>
          <c:idx val="0"/>
          <c:order val="0"/>
          <c:tx>
            <c:strRef>
              <c:f>Sheet1!$A$25</c:f>
              <c:strCache>
                <c:ptCount val="1"/>
                <c:pt idx="0">
                  <c:v>Oferta/Htls.</c:v>
                </c:pt>
              </c:strCache>
            </c:strRef>
          </c:tx>
          <c:cat>
            <c:numRef>
              <c:f>Sheet1!$E$20:$N$20</c:f>
              <c:numCache>
                <c:formatCode>0</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Sheet1!$E$25:$N$25</c:f>
              <c:numCache>
                <c:formatCode>0</c:formatCode>
                <c:ptCount val="10"/>
                <c:pt idx="0">
                  <c:v>2217</c:v>
                </c:pt>
                <c:pt idx="1">
                  <c:v>2325</c:v>
                </c:pt>
                <c:pt idx="2">
                  <c:v>2376</c:v>
                </c:pt>
                <c:pt idx="3">
                  <c:v>2576</c:v>
                </c:pt>
                <c:pt idx="4">
                  <c:v>2595</c:v>
                </c:pt>
                <c:pt idx="5">
                  <c:v>2599</c:v>
                </c:pt>
                <c:pt idx="6">
                  <c:v>2508</c:v>
                </c:pt>
                <c:pt idx="7">
                  <c:v>2468</c:v>
                </c:pt>
                <c:pt idx="8">
                  <c:v>2476</c:v>
                </c:pt>
                <c:pt idx="9">
                  <c:v>2497</c:v>
                </c:pt>
              </c:numCache>
            </c:numRef>
          </c:val>
        </c:ser>
        <c:dLbls>
          <c:showVal val="1"/>
        </c:dLbls>
        <c:shape val="box"/>
        <c:axId val="79156352"/>
        <c:axId val="79157888"/>
        <c:axId val="0"/>
      </c:bar3DChart>
      <c:catAx>
        <c:axId val="79156352"/>
        <c:scaling>
          <c:orientation val="minMax"/>
        </c:scaling>
        <c:axPos val="b"/>
        <c:numFmt formatCode="0" sourceLinked="1"/>
        <c:majorTickMark val="none"/>
        <c:tickLblPos val="nextTo"/>
        <c:crossAx val="79157888"/>
        <c:crosses val="autoZero"/>
        <c:auto val="1"/>
        <c:lblAlgn val="ctr"/>
        <c:lblOffset val="100"/>
      </c:catAx>
      <c:valAx>
        <c:axId val="79157888"/>
        <c:scaling>
          <c:orientation val="minMax"/>
        </c:scaling>
        <c:delete val="1"/>
        <c:axPos val="l"/>
        <c:numFmt formatCode="0" sourceLinked="1"/>
        <c:majorTickMark val="none"/>
        <c:tickLblPos val="none"/>
        <c:crossAx val="79156352"/>
        <c:crosses val="autoZero"/>
        <c:crossBetween val="between"/>
      </c:valAx>
    </c:plotArea>
    <c:legend>
      <c:legendPos val="t"/>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CR"/>
  <c:style val="8"/>
  <c:chart>
    <c:autoTitleDeleted val="1"/>
    <c:view3D>
      <c:rotX val="30"/>
      <c:perspective val="30"/>
    </c:view3D>
    <c:plotArea>
      <c:layout/>
      <c:pie3DChart>
        <c:varyColors val="1"/>
        <c:ser>
          <c:idx val="0"/>
          <c:order val="0"/>
          <c:explosion val="12"/>
          <c:val>
            <c:numRef>
              <c:f>(Sheet1!$S$39,Sheet1!$S$42)</c:f>
              <c:numCache>
                <c:formatCode>_("$"* #,##0.00_);_("$"* \(#,##0.00\);_("$"* "-"??_);_(@_)</c:formatCode>
                <c:ptCount val="2"/>
                <c:pt idx="0">
                  <c:v>1814904000000</c:v>
                </c:pt>
                <c:pt idx="1">
                  <c:v>1093967000000</c:v>
                </c:pt>
              </c:numCache>
            </c:numRef>
          </c:val>
        </c:ser>
        <c:dLbls/>
      </c:pie3DChart>
    </c:plotArea>
    <c:plotVisOnly val="1"/>
    <c:dispBlanksAs val="zero"/>
  </c:chart>
  <c:txPr>
    <a:bodyPr/>
    <a:lstStyle/>
    <a:p>
      <a:pPr>
        <a:defRPr sz="1800"/>
      </a:pPr>
      <a:endParaRPr lang="es-C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CR"/>
  <c:chart>
    <c:title>
      <c:tx>
        <c:rich>
          <a:bodyPr/>
          <a:lstStyle/>
          <a:p>
            <a:pPr>
              <a:defRPr/>
            </a:pPr>
            <a:r>
              <a:rPr lang="es-CR" sz="1600" dirty="0"/>
              <a:t>Posiciones en el </a:t>
            </a:r>
            <a:r>
              <a:rPr lang="es-CR" sz="1600" dirty="0" err="1"/>
              <a:t>Indice</a:t>
            </a:r>
            <a:r>
              <a:rPr lang="es-CR" sz="1600" dirty="0"/>
              <a:t> -2009, 2011 y 2013</a:t>
            </a:r>
          </a:p>
        </c:rich>
      </c:tx>
      <c:layout>
        <c:manualLayout>
          <c:xMode val="edge"/>
          <c:yMode val="edge"/>
          <c:x val="0.12779090113735786"/>
          <c:y val="1.5625E-2"/>
        </c:manualLayout>
      </c:layout>
    </c:title>
    <c:plotArea>
      <c:layout/>
      <c:lineChart>
        <c:grouping val="standard"/>
        <c:ser>
          <c:idx val="0"/>
          <c:order val="0"/>
          <c:tx>
            <c:strRef>
              <c:f>Sheet1!$U$51</c:f>
              <c:strCache>
                <c:ptCount val="1"/>
                <c:pt idx="0">
                  <c:v>Costa Rica</c:v>
                </c:pt>
              </c:strCache>
            </c:strRef>
          </c:tx>
          <c:marker>
            <c:symbol val="none"/>
          </c:marker>
          <c:dLbls>
            <c:dLblPos val="ctr"/>
            <c:showVal val="1"/>
          </c:dLbls>
          <c:cat>
            <c:numRef>
              <c:f>Sheet1!$V$50:$X$50</c:f>
              <c:numCache>
                <c:formatCode>General</c:formatCode>
                <c:ptCount val="3"/>
                <c:pt idx="0">
                  <c:v>2009</c:v>
                </c:pt>
                <c:pt idx="1">
                  <c:v>2011</c:v>
                </c:pt>
                <c:pt idx="2">
                  <c:v>2013</c:v>
                </c:pt>
              </c:numCache>
            </c:numRef>
          </c:cat>
          <c:val>
            <c:numRef>
              <c:f>Sheet1!$V$51:$X$51</c:f>
              <c:numCache>
                <c:formatCode>General</c:formatCode>
                <c:ptCount val="3"/>
                <c:pt idx="0">
                  <c:v>42</c:v>
                </c:pt>
                <c:pt idx="1">
                  <c:v>44</c:v>
                </c:pt>
                <c:pt idx="2">
                  <c:v>47</c:v>
                </c:pt>
              </c:numCache>
            </c:numRef>
          </c:val>
        </c:ser>
        <c:ser>
          <c:idx val="1"/>
          <c:order val="1"/>
          <c:tx>
            <c:strRef>
              <c:f>Sheet1!$U$52</c:f>
              <c:strCache>
                <c:ptCount val="1"/>
                <c:pt idx="0">
                  <c:v>Nicaragua</c:v>
                </c:pt>
              </c:strCache>
            </c:strRef>
          </c:tx>
          <c:marker>
            <c:symbol val="none"/>
          </c:marker>
          <c:dLbls>
            <c:dLblPos val="t"/>
            <c:showVal val="1"/>
          </c:dLbls>
          <c:cat>
            <c:numRef>
              <c:f>Sheet1!$V$50:$X$50</c:f>
              <c:numCache>
                <c:formatCode>General</c:formatCode>
                <c:ptCount val="3"/>
                <c:pt idx="0">
                  <c:v>2009</c:v>
                </c:pt>
                <c:pt idx="1">
                  <c:v>2011</c:v>
                </c:pt>
                <c:pt idx="2">
                  <c:v>2013</c:v>
                </c:pt>
              </c:numCache>
            </c:numRef>
          </c:cat>
          <c:val>
            <c:numRef>
              <c:f>Sheet1!$V$52:$X$52</c:f>
              <c:numCache>
                <c:formatCode>General</c:formatCode>
                <c:ptCount val="3"/>
                <c:pt idx="0">
                  <c:v>103</c:v>
                </c:pt>
                <c:pt idx="1">
                  <c:v>100</c:v>
                </c:pt>
                <c:pt idx="2">
                  <c:v>95</c:v>
                </c:pt>
              </c:numCache>
            </c:numRef>
          </c:val>
        </c:ser>
        <c:ser>
          <c:idx val="2"/>
          <c:order val="2"/>
          <c:tx>
            <c:strRef>
              <c:f>Sheet1!$U$53</c:f>
              <c:strCache>
                <c:ptCount val="1"/>
                <c:pt idx="0">
                  <c:v>Panama</c:v>
                </c:pt>
              </c:strCache>
            </c:strRef>
          </c:tx>
          <c:marker>
            <c:symbol val="none"/>
          </c:marker>
          <c:dLbls>
            <c:dLblPos val="ctr"/>
            <c:showVal val="1"/>
          </c:dLbls>
          <c:cat>
            <c:numRef>
              <c:f>Sheet1!$V$50:$X$50</c:f>
              <c:numCache>
                <c:formatCode>General</c:formatCode>
                <c:ptCount val="3"/>
                <c:pt idx="0">
                  <c:v>2009</c:v>
                </c:pt>
                <c:pt idx="1">
                  <c:v>2011</c:v>
                </c:pt>
                <c:pt idx="2">
                  <c:v>2013</c:v>
                </c:pt>
              </c:numCache>
            </c:numRef>
          </c:cat>
          <c:val>
            <c:numRef>
              <c:f>Sheet1!$V$53:$X$53</c:f>
              <c:numCache>
                <c:formatCode>General</c:formatCode>
                <c:ptCount val="3"/>
                <c:pt idx="0">
                  <c:v>55</c:v>
                </c:pt>
                <c:pt idx="1">
                  <c:v>56</c:v>
                </c:pt>
                <c:pt idx="2">
                  <c:v>37</c:v>
                </c:pt>
              </c:numCache>
            </c:numRef>
          </c:val>
        </c:ser>
        <c:dLbls/>
        <c:marker val="1"/>
        <c:axId val="79430400"/>
        <c:axId val="79431936"/>
      </c:lineChart>
      <c:catAx>
        <c:axId val="79430400"/>
        <c:scaling>
          <c:orientation val="minMax"/>
        </c:scaling>
        <c:axPos val="b"/>
        <c:numFmt formatCode="General" sourceLinked="1"/>
        <c:majorTickMark val="none"/>
        <c:tickLblPos val="nextTo"/>
        <c:crossAx val="79431936"/>
        <c:crosses val="autoZero"/>
        <c:auto val="1"/>
        <c:lblAlgn val="ctr"/>
        <c:lblOffset val="100"/>
      </c:catAx>
      <c:valAx>
        <c:axId val="79431936"/>
        <c:scaling>
          <c:orientation val="minMax"/>
        </c:scaling>
        <c:axPos val="l"/>
        <c:majorGridlines/>
        <c:title>
          <c:tx>
            <c:rich>
              <a:bodyPr/>
              <a:lstStyle/>
              <a:p>
                <a:pPr>
                  <a:defRPr/>
                </a:pPr>
                <a:r>
                  <a:rPr lang="es-CR" dirty="0" err="1" smtClean="0"/>
                  <a:t>Posicion</a:t>
                </a:r>
                <a:endParaRPr lang="es-CR" dirty="0"/>
              </a:p>
            </c:rich>
          </c:tx>
          <c:layout/>
        </c:title>
        <c:numFmt formatCode="General" sourceLinked="1"/>
        <c:majorTickMark val="none"/>
        <c:tickLblPos val="nextTo"/>
        <c:crossAx val="79430400"/>
        <c:crosses val="autoZero"/>
        <c:crossBetween val="between"/>
      </c:valAx>
    </c:plotArea>
    <c:legend>
      <c:legendPos val="r"/>
      <c:layout/>
    </c:legend>
    <c:plotVisOnly val="1"/>
    <c:dispBlanksAs val="gap"/>
  </c:chart>
  <c:spPr>
    <a:solidFill>
      <a:schemeClr val="bg1">
        <a:alpha val="40000"/>
      </a:schemeClr>
    </a:solidFill>
  </c:spPr>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7C82D-7F2A-4A1D-AECD-D40B7CDAEDA2}" type="doc">
      <dgm:prSet loTypeId="urn:microsoft.com/office/officeart/2009/3/layout/SnapshotPictureList" loCatId="picture" qsTypeId="urn:microsoft.com/office/officeart/2005/8/quickstyle/simple1" qsCatId="simple" csTypeId="urn:microsoft.com/office/officeart/2005/8/colors/accent6_2" csCatId="accent6" phldr="1"/>
      <dgm:spPr/>
      <dgm:t>
        <a:bodyPr/>
        <a:lstStyle/>
        <a:p>
          <a:endParaRPr lang="es-CR"/>
        </a:p>
      </dgm:t>
    </dgm:pt>
    <dgm:pt modelId="{91803635-5627-496E-A950-1A68EB62FB3C}">
      <dgm:prSet phldrT="[Text]" custT="1"/>
      <dgm:spPr/>
      <dgm:t>
        <a:bodyPr/>
        <a:lstStyle/>
        <a:p>
          <a:r>
            <a:rPr lang="es-CR" sz="2000" dirty="0" smtClean="0"/>
            <a:t>2012</a:t>
          </a:r>
          <a:endParaRPr lang="es-CR" sz="2000" dirty="0"/>
        </a:p>
      </dgm:t>
    </dgm:pt>
    <dgm:pt modelId="{7212C469-A508-445D-BECE-C06AE02D984A}" type="parTrans" cxnId="{57FAFC04-1C7E-47FC-B649-BB9B931BA4F8}">
      <dgm:prSet/>
      <dgm:spPr/>
      <dgm:t>
        <a:bodyPr/>
        <a:lstStyle/>
        <a:p>
          <a:endParaRPr lang="es-CR"/>
        </a:p>
      </dgm:t>
    </dgm:pt>
    <dgm:pt modelId="{335203AC-F588-4304-B1A7-00FEEEC2FE3E}" type="sibTrans" cxnId="{57FAFC04-1C7E-47FC-B649-BB9B931BA4F8}">
      <dgm:prSet/>
      <dgm:spPr/>
      <dgm:t>
        <a:bodyPr/>
        <a:lstStyle/>
        <a:p>
          <a:endParaRPr lang="es-CR"/>
        </a:p>
      </dgm:t>
    </dgm:pt>
    <dgm:pt modelId="{E331F7EF-8828-477A-BC08-E5BD178716F0}">
      <dgm:prSet phldrT="[Text]"/>
      <dgm:spPr/>
      <dgm:t>
        <a:bodyPr/>
        <a:lstStyle/>
        <a:p>
          <a:r>
            <a:rPr lang="es-CR" dirty="0" smtClean="0"/>
            <a:t>1075 Billones</a:t>
          </a:r>
          <a:endParaRPr lang="es-CR" dirty="0"/>
        </a:p>
      </dgm:t>
    </dgm:pt>
    <dgm:pt modelId="{5A5D88E5-1002-4630-A357-DD212347390A}" type="parTrans" cxnId="{2CBBBBEA-411C-4C38-9C7C-EEC70EFF0AE2}">
      <dgm:prSet/>
      <dgm:spPr/>
      <dgm:t>
        <a:bodyPr/>
        <a:lstStyle/>
        <a:p>
          <a:endParaRPr lang="es-CR"/>
        </a:p>
      </dgm:t>
    </dgm:pt>
    <dgm:pt modelId="{2395DE3D-C20F-4A5C-AD51-883BB07DFBA9}" type="sibTrans" cxnId="{2CBBBBEA-411C-4C38-9C7C-EEC70EFF0AE2}">
      <dgm:prSet/>
      <dgm:spPr/>
      <dgm:t>
        <a:bodyPr/>
        <a:lstStyle/>
        <a:p>
          <a:endParaRPr lang="es-CR"/>
        </a:p>
      </dgm:t>
    </dgm:pt>
    <dgm:pt modelId="{5DDBBE71-223F-420F-8F1B-381EEC7FFDF7}" type="pres">
      <dgm:prSet presAssocID="{4967C82D-7F2A-4A1D-AECD-D40B7CDAEDA2}" presName="Name0" presStyleCnt="0">
        <dgm:presLayoutVars>
          <dgm:chMax/>
          <dgm:chPref/>
          <dgm:dir/>
          <dgm:animLvl val="lvl"/>
        </dgm:presLayoutVars>
      </dgm:prSet>
      <dgm:spPr/>
      <dgm:t>
        <a:bodyPr/>
        <a:lstStyle/>
        <a:p>
          <a:endParaRPr lang="es-CR"/>
        </a:p>
      </dgm:t>
    </dgm:pt>
    <dgm:pt modelId="{9A9C8684-6B52-4FA5-BC6D-C22F62D496F0}" type="pres">
      <dgm:prSet presAssocID="{91803635-5627-496E-A950-1A68EB62FB3C}" presName="composite" presStyleCnt="0"/>
      <dgm:spPr/>
    </dgm:pt>
    <dgm:pt modelId="{F8BAE8A2-9654-4A0D-B72C-A8649114F09E}" type="pres">
      <dgm:prSet presAssocID="{91803635-5627-496E-A950-1A68EB62FB3C}" presName="ParentAccentShape" presStyleLbl="trBgShp" presStyleIdx="0" presStyleCnt="2" custScaleX="54876" custLinFactNeighborX="-18332" custLinFactNeighborY="67"/>
      <dgm:spPr/>
    </dgm:pt>
    <dgm:pt modelId="{FBC8DF4E-6B50-482F-9926-803DFE95388E}" type="pres">
      <dgm:prSet presAssocID="{91803635-5627-496E-A950-1A68EB62FB3C}" presName="ParentText" presStyleLbl="revTx" presStyleIdx="0" presStyleCnt="2" custScaleY="750944" custLinFactY="-138981" custLinFactNeighborX="1247" custLinFactNeighborY="-200000">
        <dgm:presLayoutVars>
          <dgm:chMax val="1"/>
          <dgm:chPref val="1"/>
          <dgm:bulletEnabled val="1"/>
        </dgm:presLayoutVars>
      </dgm:prSet>
      <dgm:spPr/>
      <dgm:t>
        <a:bodyPr/>
        <a:lstStyle/>
        <a:p>
          <a:endParaRPr lang="es-CR"/>
        </a:p>
      </dgm:t>
    </dgm:pt>
    <dgm:pt modelId="{7ECBDFD6-8912-4F59-B1A4-1422BF6F2185}" type="pres">
      <dgm:prSet presAssocID="{91803635-5627-496E-A950-1A68EB62FB3C}" presName="ChildText" presStyleLbl="revTx" presStyleIdx="1" presStyleCnt="2" custScaleX="187789" custScaleY="34699" custLinFactNeighborX="-43783" custLinFactNeighborY="52977">
        <dgm:presLayoutVars>
          <dgm:chMax val="0"/>
          <dgm:chPref val="0"/>
        </dgm:presLayoutVars>
      </dgm:prSet>
      <dgm:spPr/>
      <dgm:t>
        <a:bodyPr/>
        <a:lstStyle/>
        <a:p>
          <a:endParaRPr lang="es-CR"/>
        </a:p>
      </dgm:t>
    </dgm:pt>
    <dgm:pt modelId="{41094538-7956-492B-8586-B079D4718BFF}" type="pres">
      <dgm:prSet presAssocID="{91803635-5627-496E-A950-1A68EB62FB3C}" presName="ChildAccentShape" presStyleLbl="trBgShp" presStyleIdx="1" presStyleCnt="2"/>
      <dgm:spPr/>
    </dgm:pt>
    <dgm:pt modelId="{43E2D07D-20B9-4794-9F6A-9977FBE43D82}" type="pres">
      <dgm:prSet presAssocID="{91803635-5627-496E-A950-1A68EB62FB3C}" presName="Image" presStyleLbl="alignImgPlace1" presStyleIdx="0" presStyleCnt="1" custLinFactNeighborX="63852" custLinFactNeighborY="-57"/>
      <dgm:spPr>
        <a:blipFill>
          <a:blip xmlns:r="http://schemas.openxmlformats.org/officeDocument/2006/relationships" r:embed="rId1">
            <a:extLst>
              <a:ext uri="{28A0092B-C50C-407E-A947-70E740481C1C}">
                <a14:useLocalDpi xmlns:a14="http://schemas.microsoft.com/office/drawing/2010/main" xmlns="" val="0"/>
              </a:ext>
            </a:extLst>
          </a:blip>
          <a:srcRect/>
          <a:stretch>
            <a:fillRect t="-8000" b="-8000"/>
          </a:stretch>
        </a:blipFill>
      </dgm:spPr>
    </dgm:pt>
  </dgm:ptLst>
  <dgm:cxnLst>
    <dgm:cxn modelId="{57FAFC04-1C7E-47FC-B649-BB9B931BA4F8}" srcId="{4967C82D-7F2A-4A1D-AECD-D40B7CDAEDA2}" destId="{91803635-5627-496E-A950-1A68EB62FB3C}" srcOrd="0" destOrd="0" parTransId="{7212C469-A508-445D-BECE-C06AE02D984A}" sibTransId="{335203AC-F588-4304-B1A7-00FEEEC2FE3E}"/>
    <dgm:cxn modelId="{2CBBBBEA-411C-4C38-9C7C-EEC70EFF0AE2}" srcId="{91803635-5627-496E-A950-1A68EB62FB3C}" destId="{E331F7EF-8828-477A-BC08-E5BD178716F0}" srcOrd="0" destOrd="0" parTransId="{5A5D88E5-1002-4630-A357-DD212347390A}" sibTransId="{2395DE3D-C20F-4A5C-AD51-883BB07DFBA9}"/>
    <dgm:cxn modelId="{2B880AAB-0791-4E13-87F4-F66CA4AFDC6C}" type="presOf" srcId="{4967C82D-7F2A-4A1D-AECD-D40B7CDAEDA2}" destId="{5DDBBE71-223F-420F-8F1B-381EEC7FFDF7}" srcOrd="0" destOrd="0" presId="urn:microsoft.com/office/officeart/2009/3/layout/SnapshotPictureList"/>
    <dgm:cxn modelId="{5AC1307C-38F7-42D2-8EE5-E1FEE2479537}" type="presOf" srcId="{91803635-5627-496E-A950-1A68EB62FB3C}" destId="{FBC8DF4E-6B50-482F-9926-803DFE95388E}" srcOrd="0" destOrd="0" presId="urn:microsoft.com/office/officeart/2009/3/layout/SnapshotPictureList"/>
    <dgm:cxn modelId="{10916FFC-4557-4E8C-B39F-B879673038DC}" type="presOf" srcId="{E331F7EF-8828-477A-BC08-E5BD178716F0}" destId="{7ECBDFD6-8912-4F59-B1A4-1422BF6F2185}" srcOrd="0" destOrd="0" presId="urn:microsoft.com/office/officeart/2009/3/layout/SnapshotPictureList"/>
    <dgm:cxn modelId="{42CE681F-134E-479F-8A09-1A432B972578}" type="presParOf" srcId="{5DDBBE71-223F-420F-8F1B-381EEC7FFDF7}" destId="{9A9C8684-6B52-4FA5-BC6D-C22F62D496F0}" srcOrd="0" destOrd="0" presId="urn:microsoft.com/office/officeart/2009/3/layout/SnapshotPictureList"/>
    <dgm:cxn modelId="{22ECAD27-4EAC-4431-89E8-2600943CFAFA}" type="presParOf" srcId="{9A9C8684-6B52-4FA5-BC6D-C22F62D496F0}" destId="{F8BAE8A2-9654-4A0D-B72C-A8649114F09E}" srcOrd="0" destOrd="0" presId="urn:microsoft.com/office/officeart/2009/3/layout/SnapshotPictureList"/>
    <dgm:cxn modelId="{B248E4B0-AB16-4F19-9585-4FD46D8EB08E}" type="presParOf" srcId="{9A9C8684-6B52-4FA5-BC6D-C22F62D496F0}" destId="{FBC8DF4E-6B50-482F-9926-803DFE95388E}" srcOrd="1" destOrd="0" presId="urn:microsoft.com/office/officeart/2009/3/layout/SnapshotPictureList"/>
    <dgm:cxn modelId="{DD08B3E6-051E-4631-9D61-5F5249885C99}" type="presParOf" srcId="{9A9C8684-6B52-4FA5-BC6D-C22F62D496F0}" destId="{7ECBDFD6-8912-4F59-B1A4-1422BF6F2185}" srcOrd="2" destOrd="0" presId="urn:microsoft.com/office/officeart/2009/3/layout/SnapshotPictureList"/>
    <dgm:cxn modelId="{494FB187-FBDA-4A50-804F-6CA52414D6A9}" type="presParOf" srcId="{9A9C8684-6B52-4FA5-BC6D-C22F62D496F0}" destId="{41094538-7956-492B-8586-B079D4718BFF}" srcOrd="3" destOrd="0" presId="urn:microsoft.com/office/officeart/2009/3/layout/SnapshotPictureList"/>
    <dgm:cxn modelId="{DDD88481-00D2-4F84-BBA4-8B28B7E5A769}" type="presParOf" srcId="{9A9C8684-6B52-4FA5-BC6D-C22F62D496F0}" destId="{43E2D07D-20B9-4794-9F6A-9977FBE43D82}" srcOrd="4" destOrd="0" presId="urn:microsoft.com/office/officeart/2009/3/layout/SnapshotPictureList"/>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882D33-34C2-42FD-881A-9B3E25BA633F}" type="doc">
      <dgm:prSet loTypeId="urn:microsoft.com/office/officeart/2005/8/layout/balance1" loCatId="relationship" qsTypeId="urn:microsoft.com/office/officeart/2005/8/quickstyle/3d5" qsCatId="3D" csTypeId="urn:microsoft.com/office/officeart/2005/8/colors/colorful2" csCatId="colorful" phldr="1"/>
      <dgm:spPr/>
      <dgm:t>
        <a:bodyPr/>
        <a:lstStyle/>
        <a:p>
          <a:endParaRPr lang="es-CR"/>
        </a:p>
      </dgm:t>
    </dgm:pt>
    <dgm:pt modelId="{6CEC1D6A-0583-4B42-B8D6-B0ACD2B21830}">
      <dgm:prSet phldrT="[Text]"/>
      <dgm:spPr/>
      <dgm:t>
        <a:bodyPr/>
        <a:lstStyle/>
        <a:p>
          <a:r>
            <a:rPr lang="es-CR" dirty="0" smtClean="0"/>
            <a:t>Turistas</a:t>
          </a:r>
          <a:endParaRPr lang="es-CR" dirty="0"/>
        </a:p>
      </dgm:t>
    </dgm:pt>
    <dgm:pt modelId="{89EA9400-834E-4E4E-BA3C-94C8DA2047B0}" type="parTrans" cxnId="{CAA845B9-14BD-4799-854B-5DF4BA89970E}">
      <dgm:prSet/>
      <dgm:spPr/>
      <dgm:t>
        <a:bodyPr/>
        <a:lstStyle/>
        <a:p>
          <a:endParaRPr lang="es-CR"/>
        </a:p>
      </dgm:t>
    </dgm:pt>
    <dgm:pt modelId="{964E43CB-3D9F-4F03-B513-01F44E93730F}" type="sibTrans" cxnId="{CAA845B9-14BD-4799-854B-5DF4BA89970E}">
      <dgm:prSet/>
      <dgm:spPr/>
      <dgm:t>
        <a:bodyPr/>
        <a:lstStyle/>
        <a:p>
          <a:endParaRPr lang="es-CR"/>
        </a:p>
      </dgm:t>
    </dgm:pt>
    <dgm:pt modelId="{8B9607D5-2F63-48DE-A675-19F64EABDC44}">
      <dgm:prSet phldrT="[Text]"/>
      <dgm:spPr/>
      <dgm:t>
        <a:bodyPr/>
        <a:lstStyle/>
        <a:p>
          <a:r>
            <a:rPr lang="es-CR" dirty="0" smtClean="0"/>
            <a:t>Inversión</a:t>
          </a:r>
          <a:endParaRPr lang="es-CR" dirty="0"/>
        </a:p>
      </dgm:t>
    </dgm:pt>
    <dgm:pt modelId="{F3519DDF-F56E-4799-959F-D60226F0BCF1}" type="parTrans" cxnId="{D72AECA9-699B-4EF5-938A-13459D2D2CC9}">
      <dgm:prSet/>
      <dgm:spPr/>
      <dgm:t>
        <a:bodyPr/>
        <a:lstStyle/>
        <a:p>
          <a:endParaRPr lang="es-CR"/>
        </a:p>
      </dgm:t>
    </dgm:pt>
    <dgm:pt modelId="{67DC9606-FD7A-4B90-A150-9D5160E3AA42}" type="sibTrans" cxnId="{D72AECA9-699B-4EF5-938A-13459D2D2CC9}">
      <dgm:prSet/>
      <dgm:spPr/>
      <dgm:t>
        <a:bodyPr/>
        <a:lstStyle/>
        <a:p>
          <a:endParaRPr lang="es-CR"/>
        </a:p>
      </dgm:t>
    </dgm:pt>
    <dgm:pt modelId="{7D30828B-D09A-437E-98C5-38237D2999D7}">
      <dgm:prSet phldrT="[Text]"/>
      <dgm:spPr/>
      <dgm:t>
        <a:bodyPr/>
        <a:lstStyle/>
        <a:p>
          <a:r>
            <a:rPr lang="es-CR" dirty="0" smtClean="0"/>
            <a:t>Divisas</a:t>
          </a:r>
          <a:endParaRPr lang="es-CR" dirty="0"/>
        </a:p>
      </dgm:t>
    </dgm:pt>
    <dgm:pt modelId="{89F5F31E-3F4F-48CB-9BD9-99AAF40801D9}" type="parTrans" cxnId="{A5F04821-DAF0-4E99-B486-EBCB94E0F361}">
      <dgm:prSet/>
      <dgm:spPr/>
      <dgm:t>
        <a:bodyPr/>
        <a:lstStyle/>
        <a:p>
          <a:endParaRPr lang="es-CR"/>
        </a:p>
      </dgm:t>
    </dgm:pt>
    <dgm:pt modelId="{B18CF3D8-4D3A-43C8-A1FC-D04F8FDA39EF}" type="sibTrans" cxnId="{A5F04821-DAF0-4E99-B486-EBCB94E0F361}">
      <dgm:prSet/>
      <dgm:spPr/>
      <dgm:t>
        <a:bodyPr/>
        <a:lstStyle/>
        <a:p>
          <a:endParaRPr lang="es-CR"/>
        </a:p>
      </dgm:t>
    </dgm:pt>
    <dgm:pt modelId="{0E758F25-B873-4286-BB05-5D4407DA607F}">
      <dgm:prSet phldrT="[Text]"/>
      <dgm:spPr/>
      <dgm:t>
        <a:bodyPr/>
        <a:lstStyle/>
        <a:p>
          <a:r>
            <a:rPr lang="es-CR" dirty="0" smtClean="0"/>
            <a:t>-7.9%</a:t>
          </a:r>
          <a:endParaRPr lang="es-CR" dirty="0"/>
        </a:p>
      </dgm:t>
    </dgm:pt>
    <dgm:pt modelId="{919F7871-E4F6-4153-ABCC-2B9203FC5F84}" type="parTrans" cxnId="{F300F6F2-9C13-49EC-8EE2-D63A32AB18C8}">
      <dgm:prSet/>
      <dgm:spPr/>
      <dgm:t>
        <a:bodyPr/>
        <a:lstStyle/>
        <a:p>
          <a:endParaRPr lang="es-CR"/>
        </a:p>
      </dgm:t>
    </dgm:pt>
    <dgm:pt modelId="{CC1E436B-ABC3-4EFE-914F-3560225992D1}" type="sibTrans" cxnId="{F300F6F2-9C13-49EC-8EE2-D63A32AB18C8}">
      <dgm:prSet/>
      <dgm:spPr/>
      <dgm:t>
        <a:bodyPr/>
        <a:lstStyle/>
        <a:p>
          <a:endParaRPr lang="es-CR"/>
        </a:p>
      </dgm:t>
    </dgm:pt>
    <dgm:pt modelId="{D8C29802-0773-48CB-B200-B3D92C984ED2}">
      <dgm:prSet phldrT="[Text]"/>
      <dgm:spPr/>
      <dgm:t>
        <a:bodyPr/>
        <a:lstStyle/>
        <a:p>
          <a:r>
            <a:rPr lang="es-CR" dirty="0" smtClean="0"/>
            <a:t>-85.3%</a:t>
          </a:r>
          <a:endParaRPr lang="es-CR" dirty="0"/>
        </a:p>
      </dgm:t>
    </dgm:pt>
    <dgm:pt modelId="{1F5008EE-47F6-43AD-89B3-12ADA1D31869}" type="parTrans" cxnId="{37B0A0E6-0A57-4C3E-B17A-85832C0963C8}">
      <dgm:prSet/>
      <dgm:spPr/>
      <dgm:t>
        <a:bodyPr/>
        <a:lstStyle/>
        <a:p>
          <a:endParaRPr lang="es-CR"/>
        </a:p>
      </dgm:t>
    </dgm:pt>
    <dgm:pt modelId="{B120EBE0-EC5F-44FC-B8AE-BB8ADFA8FAFA}" type="sibTrans" cxnId="{37B0A0E6-0A57-4C3E-B17A-85832C0963C8}">
      <dgm:prSet/>
      <dgm:spPr/>
      <dgm:t>
        <a:bodyPr/>
        <a:lstStyle/>
        <a:p>
          <a:endParaRPr lang="es-CR"/>
        </a:p>
      </dgm:t>
    </dgm:pt>
    <dgm:pt modelId="{547E51C8-0EEF-4D1E-A11C-DAA119326F41}">
      <dgm:prSet phldrT="[Text]"/>
      <dgm:spPr/>
      <dgm:t>
        <a:bodyPr/>
        <a:lstStyle/>
        <a:p>
          <a:r>
            <a:rPr lang="es-CR" dirty="0" smtClean="0"/>
            <a:t>-9.0%</a:t>
          </a:r>
          <a:endParaRPr lang="es-CR" dirty="0"/>
        </a:p>
      </dgm:t>
    </dgm:pt>
    <dgm:pt modelId="{9B793F61-EE5D-4684-9384-A0CE5A729174}" type="parTrans" cxnId="{D8C2A7E2-6CFD-4341-949A-F4988CD8E654}">
      <dgm:prSet/>
      <dgm:spPr/>
      <dgm:t>
        <a:bodyPr/>
        <a:lstStyle/>
        <a:p>
          <a:endParaRPr lang="es-CR"/>
        </a:p>
      </dgm:t>
    </dgm:pt>
    <dgm:pt modelId="{63B2BDF1-6396-4577-9BB4-3AA0AE41519B}" type="sibTrans" cxnId="{D8C2A7E2-6CFD-4341-949A-F4988CD8E654}">
      <dgm:prSet/>
      <dgm:spPr/>
      <dgm:t>
        <a:bodyPr/>
        <a:lstStyle/>
        <a:p>
          <a:endParaRPr lang="es-CR"/>
        </a:p>
      </dgm:t>
    </dgm:pt>
    <dgm:pt modelId="{6C050C18-55D7-4A8C-9EA3-0B77E73F5FC6}">
      <dgm:prSet phldrT="[Text]" phldr="1"/>
      <dgm:spPr>
        <a:noFill/>
      </dgm:spPr>
      <dgm:t>
        <a:bodyPr/>
        <a:lstStyle/>
        <a:p>
          <a:endParaRPr lang="es-CR" dirty="0"/>
        </a:p>
      </dgm:t>
    </dgm:pt>
    <dgm:pt modelId="{80E8B065-28C4-49C1-9DBC-D1827167B9FA}" type="sibTrans" cxnId="{9F088FDD-CD4F-49B7-B581-B12DA44D041B}">
      <dgm:prSet/>
      <dgm:spPr/>
      <dgm:t>
        <a:bodyPr/>
        <a:lstStyle/>
        <a:p>
          <a:endParaRPr lang="es-CR"/>
        </a:p>
      </dgm:t>
    </dgm:pt>
    <dgm:pt modelId="{BF92FD99-8282-4440-B23D-2F02D1608F59}" type="parTrans" cxnId="{9F088FDD-CD4F-49B7-B581-B12DA44D041B}">
      <dgm:prSet/>
      <dgm:spPr/>
      <dgm:t>
        <a:bodyPr/>
        <a:lstStyle/>
        <a:p>
          <a:endParaRPr lang="es-CR"/>
        </a:p>
      </dgm:t>
    </dgm:pt>
    <dgm:pt modelId="{B7FB9266-33FD-4B6C-8ABC-9E0608BA964A}" type="pres">
      <dgm:prSet presAssocID="{FC882D33-34C2-42FD-881A-9B3E25BA633F}" presName="outerComposite" presStyleCnt="0">
        <dgm:presLayoutVars>
          <dgm:chMax val="2"/>
          <dgm:animLvl val="lvl"/>
          <dgm:resizeHandles val="exact"/>
        </dgm:presLayoutVars>
      </dgm:prSet>
      <dgm:spPr/>
      <dgm:t>
        <a:bodyPr/>
        <a:lstStyle/>
        <a:p>
          <a:endParaRPr lang="es-CR"/>
        </a:p>
      </dgm:t>
    </dgm:pt>
    <dgm:pt modelId="{541532D7-ED59-4F87-B605-2A5C42B4DF19}" type="pres">
      <dgm:prSet presAssocID="{FC882D33-34C2-42FD-881A-9B3E25BA633F}" presName="dummyMaxCanvas" presStyleCnt="0"/>
      <dgm:spPr/>
      <dgm:t>
        <a:bodyPr/>
        <a:lstStyle/>
        <a:p>
          <a:endParaRPr lang="es-CR"/>
        </a:p>
      </dgm:t>
    </dgm:pt>
    <dgm:pt modelId="{A93CA400-C3A4-4085-AB64-47C051061C8D}" type="pres">
      <dgm:prSet presAssocID="{FC882D33-34C2-42FD-881A-9B3E25BA633F}" presName="parentComposite" presStyleCnt="0"/>
      <dgm:spPr/>
      <dgm:t>
        <a:bodyPr/>
        <a:lstStyle/>
        <a:p>
          <a:endParaRPr lang="es-CR"/>
        </a:p>
      </dgm:t>
    </dgm:pt>
    <dgm:pt modelId="{F5F2AB52-5D66-4A5D-B4CB-7B088B61D4B6}" type="pres">
      <dgm:prSet presAssocID="{FC882D33-34C2-42FD-881A-9B3E25BA633F}" presName="parent1" presStyleLbl="alignAccFollowNode1" presStyleIdx="0" presStyleCnt="4">
        <dgm:presLayoutVars>
          <dgm:chMax val="4"/>
        </dgm:presLayoutVars>
      </dgm:prSet>
      <dgm:spPr/>
      <dgm:t>
        <a:bodyPr/>
        <a:lstStyle/>
        <a:p>
          <a:endParaRPr lang="es-CR"/>
        </a:p>
      </dgm:t>
    </dgm:pt>
    <dgm:pt modelId="{BA730968-EF5D-4CBE-8210-FD1B352DC750}" type="pres">
      <dgm:prSet presAssocID="{FC882D33-34C2-42FD-881A-9B3E25BA633F}" presName="parent2" presStyleLbl="alignAccFollowNode1" presStyleIdx="1" presStyleCnt="4">
        <dgm:presLayoutVars>
          <dgm:chMax val="4"/>
        </dgm:presLayoutVars>
      </dgm:prSet>
      <dgm:spPr/>
      <dgm:t>
        <a:bodyPr/>
        <a:lstStyle/>
        <a:p>
          <a:endParaRPr lang="es-CR"/>
        </a:p>
      </dgm:t>
    </dgm:pt>
    <dgm:pt modelId="{D93635A8-B1CE-4EF4-AA7D-C9CCC6B075BE}" type="pres">
      <dgm:prSet presAssocID="{FC882D33-34C2-42FD-881A-9B3E25BA633F}" presName="childrenComposite" presStyleCnt="0"/>
      <dgm:spPr/>
      <dgm:t>
        <a:bodyPr/>
        <a:lstStyle/>
        <a:p>
          <a:endParaRPr lang="es-CR"/>
        </a:p>
      </dgm:t>
    </dgm:pt>
    <dgm:pt modelId="{A3CAC0DB-1457-4D99-A028-99EA665F4AE0}" type="pres">
      <dgm:prSet presAssocID="{FC882D33-34C2-42FD-881A-9B3E25BA633F}" presName="dummyMaxCanvas_ChildArea" presStyleCnt="0"/>
      <dgm:spPr/>
      <dgm:t>
        <a:bodyPr/>
        <a:lstStyle/>
        <a:p>
          <a:endParaRPr lang="es-CR"/>
        </a:p>
      </dgm:t>
    </dgm:pt>
    <dgm:pt modelId="{33C955F9-DC4C-4485-BAA6-52901C78D8B3}" type="pres">
      <dgm:prSet presAssocID="{FC882D33-34C2-42FD-881A-9B3E25BA633F}" presName="fulcrum" presStyleLbl="alignAccFollowNode1" presStyleIdx="2" presStyleCnt="4"/>
      <dgm:spPr/>
      <dgm:t>
        <a:bodyPr/>
        <a:lstStyle/>
        <a:p>
          <a:endParaRPr lang="es-CR"/>
        </a:p>
      </dgm:t>
    </dgm:pt>
    <dgm:pt modelId="{208F08C1-1550-445D-AF69-1E4FEC563F12}" type="pres">
      <dgm:prSet presAssocID="{FC882D33-34C2-42FD-881A-9B3E25BA633F}" presName="balance_23" presStyleLbl="alignAccFollowNode1" presStyleIdx="3" presStyleCnt="4">
        <dgm:presLayoutVars>
          <dgm:bulletEnabled val="1"/>
        </dgm:presLayoutVars>
      </dgm:prSet>
      <dgm:spPr/>
      <dgm:t>
        <a:bodyPr/>
        <a:lstStyle/>
        <a:p>
          <a:endParaRPr lang="es-CR"/>
        </a:p>
      </dgm:t>
    </dgm:pt>
    <dgm:pt modelId="{309E2E4E-5940-4CC9-B48F-91B1B587FD97}" type="pres">
      <dgm:prSet presAssocID="{FC882D33-34C2-42FD-881A-9B3E25BA633F}" presName="right_23_1" presStyleLbl="node1" presStyleIdx="0" presStyleCnt="5">
        <dgm:presLayoutVars>
          <dgm:bulletEnabled val="1"/>
        </dgm:presLayoutVars>
      </dgm:prSet>
      <dgm:spPr/>
      <dgm:t>
        <a:bodyPr/>
        <a:lstStyle/>
        <a:p>
          <a:endParaRPr lang="es-CR"/>
        </a:p>
      </dgm:t>
    </dgm:pt>
    <dgm:pt modelId="{312DFD25-32CD-41D1-833E-BD2E2D8A0C6B}" type="pres">
      <dgm:prSet presAssocID="{FC882D33-34C2-42FD-881A-9B3E25BA633F}" presName="right_23_2" presStyleLbl="node1" presStyleIdx="1" presStyleCnt="5">
        <dgm:presLayoutVars>
          <dgm:bulletEnabled val="1"/>
        </dgm:presLayoutVars>
      </dgm:prSet>
      <dgm:spPr/>
      <dgm:t>
        <a:bodyPr/>
        <a:lstStyle/>
        <a:p>
          <a:endParaRPr lang="es-CR"/>
        </a:p>
      </dgm:t>
    </dgm:pt>
    <dgm:pt modelId="{B91F4DFF-6C61-4CF6-8FED-804F3A1924DE}" type="pres">
      <dgm:prSet presAssocID="{FC882D33-34C2-42FD-881A-9B3E25BA633F}" presName="right_23_3" presStyleLbl="node1" presStyleIdx="2" presStyleCnt="5">
        <dgm:presLayoutVars>
          <dgm:bulletEnabled val="1"/>
        </dgm:presLayoutVars>
      </dgm:prSet>
      <dgm:spPr/>
      <dgm:t>
        <a:bodyPr/>
        <a:lstStyle/>
        <a:p>
          <a:endParaRPr lang="es-CR"/>
        </a:p>
      </dgm:t>
    </dgm:pt>
    <dgm:pt modelId="{B410B8BA-F8D5-482E-9167-01127C76525E}" type="pres">
      <dgm:prSet presAssocID="{FC882D33-34C2-42FD-881A-9B3E25BA633F}" presName="left_23_1" presStyleLbl="node1" presStyleIdx="3" presStyleCnt="5">
        <dgm:presLayoutVars>
          <dgm:bulletEnabled val="1"/>
        </dgm:presLayoutVars>
      </dgm:prSet>
      <dgm:spPr/>
      <dgm:t>
        <a:bodyPr/>
        <a:lstStyle/>
        <a:p>
          <a:endParaRPr lang="es-CR"/>
        </a:p>
      </dgm:t>
    </dgm:pt>
    <dgm:pt modelId="{186761BA-3BB5-42AF-89CD-0B64513AB022}" type="pres">
      <dgm:prSet presAssocID="{FC882D33-34C2-42FD-881A-9B3E25BA633F}" presName="left_23_2" presStyleLbl="node1" presStyleIdx="4" presStyleCnt="5">
        <dgm:presLayoutVars>
          <dgm:bulletEnabled val="1"/>
        </dgm:presLayoutVars>
      </dgm:prSet>
      <dgm:spPr/>
      <dgm:t>
        <a:bodyPr/>
        <a:lstStyle/>
        <a:p>
          <a:endParaRPr lang="es-CR"/>
        </a:p>
      </dgm:t>
    </dgm:pt>
  </dgm:ptLst>
  <dgm:cxnLst>
    <dgm:cxn modelId="{D72AECA9-699B-4EF5-938A-13459D2D2CC9}" srcId="{6CEC1D6A-0583-4B42-B8D6-B0ACD2B21830}" destId="{8B9607D5-2F63-48DE-A675-19F64EABDC44}" srcOrd="0" destOrd="0" parTransId="{F3519DDF-F56E-4799-959F-D60226F0BCF1}" sibTransId="{67DC9606-FD7A-4B90-A150-9D5160E3AA42}"/>
    <dgm:cxn modelId="{708C825A-F3F0-4366-8776-017EBDC4E65E}" type="presOf" srcId="{7D30828B-D09A-437E-98C5-38237D2999D7}" destId="{186761BA-3BB5-42AF-89CD-0B64513AB022}" srcOrd="0" destOrd="0" presId="urn:microsoft.com/office/officeart/2005/8/layout/balance1"/>
    <dgm:cxn modelId="{A5F04821-DAF0-4E99-B486-EBCB94E0F361}" srcId="{6CEC1D6A-0583-4B42-B8D6-B0ACD2B21830}" destId="{7D30828B-D09A-437E-98C5-38237D2999D7}" srcOrd="1" destOrd="0" parTransId="{89F5F31E-3F4F-48CB-9BD9-99AAF40801D9}" sibTransId="{B18CF3D8-4D3A-43C8-A1FC-D04F8FDA39EF}"/>
    <dgm:cxn modelId="{1E2FCA6E-7D9B-49C6-A126-470E2F17849A}" type="presOf" srcId="{8B9607D5-2F63-48DE-A675-19F64EABDC44}" destId="{B410B8BA-F8D5-482E-9167-01127C76525E}" srcOrd="0" destOrd="0" presId="urn:microsoft.com/office/officeart/2005/8/layout/balance1"/>
    <dgm:cxn modelId="{37B0A0E6-0A57-4C3E-B17A-85832C0963C8}" srcId="{0E758F25-B873-4286-BB05-5D4407DA607F}" destId="{D8C29802-0773-48CB-B200-B3D92C984ED2}" srcOrd="0" destOrd="0" parTransId="{1F5008EE-47F6-43AD-89B3-12ADA1D31869}" sibTransId="{B120EBE0-EC5F-44FC-B8AE-BB8ADFA8FAFA}"/>
    <dgm:cxn modelId="{A019C928-F775-40D5-8998-AEA3847B4D29}" type="presOf" srcId="{D8C29802-0773-48CB-B200-B3D92C984ED2}" destId="{309E2E4E-5940-4CC9-B48F-91B1B587FD97}" srcOrd="0" destOrd="0" presId="urn:microsoft.com/office/officeart/2005/8/layout/balance1"/>
    <dgm:cxn modelId="{3DEC75BF-A976-4D5C-A52C-8A074334F510}" type="presOf" srcId="{6CEC1D6A-0583-4B42-B8D6-B0ACD2B21830}" destId="{F5F2AB52-5D66-4A5D-B4CB-7B088B61D4B6}" srcOrd="0" destOrd="0" presId="urn:microsoft.com/office/officeart/2005/8/layout/balance1"/>
    <dgm:cxn modelId="{8F89B25D-8737-4D8A-9C9C-96619D5E2DBE}" type="presOf" srcId="{547E51C8-0EEF-4D1E-A11C-DAA119326F41}" destId="{312DFD25-32CD-41D1-833E-BD2E2D8A0C6B}" srcOrd="0" destOrd="0" presId="urn:microsoft.com/office/officeart/2005/8/layout/balance1"/>
    <dgm:cxn modelId="{D8C2A7E2-6CFD-4341-949A-F4988CD8E654}" srcId="{0E758F25-B873-4286-BB05-5D4407DA607F}" destId="{547E51C8-0EEF-4D1E-A11C-DAA119326F41}" srcOrd="1" destOrd="0" parTransId="{9B793F61-EE5D-4684-9384-A0CE5A729174}" sibTransId="{63B2BDF1-6396-4577-9BB4-3AA0AE41519B}"/>
    <dgm:cxn modelId="{F300F6F2-9C13-49EC-8EE2-D63A32AB18C8}" srcId="{FC882D33-34C2-42FD-881A-9B3E25BA633F}" destId="{0E758F25-B873-4286-BB05-5D4407DA607F}" srcOrd="1" destOrd="0" parTransId="{919F7871-E4F6-4153-ABCC-2B9203FC5F84}" sibTransId="{CC1E436B-ABC3-4EFE-914F-3560225992D1}"/>
    <dgm:cxn modelId="{89387039-C54B-4274-9C1B-24CADDE3B9DD}" type="presOf" srcId="{FC882D33-34C2-42FD-881A-9B3E25BA633F}" destId="{B7FB9266-33FD-4B6C-8ABC-9E0608BA964A}" srcOrd="0" destOrd="0" presId="urn:microsoft.com/office/officeart/2005/8/layout/balance1"/>
    <dgm:cxn modelId="{9F088FDD-CD4F-49B7-B581-B12DA44D041B}" srcId="{0E758F25-B873-4286-BB05-5D4407DA607F}" destId="{6C050C18-55D7-4A8C-9EA3-0B77E73F5FC6}" srcOrd="2" destOrd="0" parTransId="{BF92FD99-8282-4440-B23D-2F02D1608F59}" sibTransId="{80E8B065-28C4-49C1-9DBC-D1827167B9FA}"/>
    <dgm:cxn modelId="{E1515CA8-5A1B-48D8-9480-A9119F97527B}" type="presOf" srcId="{0E758F25-B873-4286-BB05-5D4407DA607F}" destId="{BA730968-EF5D-4CBE-8210-FD1B352DC750}" srcOrd="0" destOrd="0" presId="urn:microsoft.com/office/officeart/2005/8/layout/balance1"/>
    <dgm:cxn modelId="{CAA845B9-14BD-4799-854B-5DF4BA89970E}" srcId="{FC882D33-34C2-42FD-881A-9B3E25BA633F}" destId="{6CEC1D6A-0583-4B42-B8D6-B0ACD2B21830}" srcOrd="0" destOrd="0" parTransId="{89EA9400-834E-4E4E-BA3C-94C8DA2047B0}" sibTransId="{964E43CB-3D9F-4F03-B513-01F44E93730F}"/>
    <dgm:cxn modelId="{EFE220E8-6EA2-40B5-8EF5-EF1597ACC719}" type="presOf" srcId="{6C050C18-55D7-4A8C-9EA3-0B77E73F5FC6}" destId="{B91F4DFF-6C61-4CF6-8FED-804F3A1924DE}" srcOrd="0" destOrd="0" presId="urn:microsoft.com/office/officeart/2005/8/layout/balance1"/>
    <dgm:cxn modelId="{FA419946-58F1-440B-A0A9-F77068427C96}" type="presParOf" srcId="{B7FB9266-33FD-4B6C-8ABC-9E0608BA964A}" destId="{541532D7-ED59-4F87-B605-2A5C42B4DF19}" srcOrd="0" destOrd="0" presId="urn:microsoft.com/office/officeart/2005/8/layout/balance1"/>
    <dgm:cxn modelId="{FEBDC64D-BB56-437F-8643-0340C5292A6D}" type="presParOf" srcId="{B7FB9266-33FD-4B6C-8ABC-9E0608BA964A}" destId="{A93CA400-C3A4-4085-AB64-47C051061C8D}" srcOrd="1" destOrd="0" presId="urn:microsoft.com/office/officeart/2005/8/layout/balance1"/>
    <dgm:cxn modelId="{DF4DDB79-67A4-478D-BF23-044DB367EA07}" type="presParOf" srcId="{A93CA400-C3A4-4085-AB64-47C051061C8D}" destId="{F5F2AB52-5D66-4A5D-B4CB-7B088B61D4B6}" srcOrd="0" destOrd="0" presId="urn:microsoft.com/office/officeart/2005/8/layout/balance1"/>
    <dgm:cxn modelId="{79D8CB73-D0EC-474D-BD46-1E93D34F4DB8}" type="presParOf" srcId="{A93CA400-C3A4-4085-AB64-47C051061C8D}" destId="{BA730968-EF5D-4CBE-8210-FD1B352DC750}" srcOrd="1" destOrd="0" presId="urn:microsoft.com/office/officeart/2005/8/layout/balance1"/>
    <dgm:cxn modelId="{4F57E1EE-7628-4E6C-B0A9-2F89A1004A99}" type="presParOf" srcId="{B7FB9266-33FD-4B6C-8ABC-9E0608BA964A}" destId="{D93635A8-B1CE-4EF4-AA7D-C9CCC6B075BE}" srcOrd="2" destOrd="0" presId="urn:microsoft.com/office/officeart/2005/8/layout/balance1"/>
    <dgm:cxn modelId="{D6126D33-F0BF-4374-8A97-C2530537BBF7}" type="presParOf" srcId="{D93635A8-B1CE-4EF4-AA7D-C9CCC6B075BE}" destId="{A3CAC0DB-1457-4D99-A028-99EA665F4AE0}" srcOrd="0" destOrd="0" presId="urn:microsoft.com/office/officeart/2005/8/layout/balance1"/>
    <dgm:cxn modelId="{D4159F58-FA44-48A8-A9CA-4F2790A7E15D}" type="presParOf" srcId="{D93635A8-B1CE-4EF4-AA7D-C9CCC6B075BE}" destId="{33C955F9-DC4C-4485-BAA6-52901C78D8B3}" srcOrd="1" destOrd="0" presId="urn:microsoft.com/office/officeart/2005/8/layout/balance1"/>
    <dgm:cxn modelId="{41B45D0F-A213-4F6D-904D-7DAF60A796CB}" type="presParOf" srcId="{D93635A8-B1CE-4EF4-AA7D-C9CCC6B075BE}" destId="{208F08C1-1550-445D-AF69-1E4FEC563F12}" srcOrd="2" destOrd="0" presId="urn:microsoft.com/office/officeart/2005/8/layout/balance1"/>
    <dgm:cxn modelId="{670288ED-E99F-4FB1-9648-74779BD8DA86}" type="presParOf" srcId="{D93635A8-B1CE-4EF4-AA7D-C9CCC6B075BE}" destId="{309E2E4E-5940-4CC9-B48F-91B1B587FD97}" srcOrd="3" destOrd="0" presId="urn:microsoft.com/office/officeart/2005/8/layout/balance1"/>
    <dgm:cxn modelId="{7AE5C96B-9130-411E-829D-5480126D2323}" type="presParOf" srcId="{D93635A8-B1CE-4EF4-AA7D-C9CCC6B075BE}" destId="{312DFD25-32CD-41D1-833E-BD2E2D8A0C6B}" srcOrd="4" destOrd="0" presId="urn:microsoft.com/office/officeart/2005/8/layout/balance1"/>
    <dgm:cxn modelId="{B26B903E-8A7A-4368-9962-2D06F8BA73DB}" type="presParOf" srcId="{D93635A8-B1CE-4EF4-AA7D-C9CCC6B075BE}" destId="{B91F4DFF-6C61-4CF6-8FED-804F3A1924DE}" srcOrd="5" destOrd="0" presId="urn:microsoft.com/office/officeart/2005/8/layout/balance1"/>
    <dgm:cxn modelId="{B6E70AE1-617B-4539-AB03-D0B3CE8FF78E}" type="presParOf" srcId="{D93635A8-B1CE-4EF4-AA7D-C9CCC6B075BE}" destId="{B410B8BA-F8D5-482E-9167-01127C76525E}" srcOrd="6" destOrd="0" presId="urn:microsoft.com/office/officeart/2005/8/layout/balance1"/>
    <dgm:cxn modelId="{1EA756B1-BCFE-4656-8DC4-D17AE22D1CEC}" type="presParOf" srcId="{D93635A8-B1CE-4EF4-AA7D-C9CCC6B075BE}" destId="{186761BA-3BB5-42AF-89CD-0B64513AB022}"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8FA80-A66D-48F6-9964-D04C2B10D8AB}" type="doc">
      <dgm:prSet loTypeId="urn:microsoft.com/office/officeart/2009/3/layout/OpposingIdeas" loCatId="relationship" qsTypeId="urn:microsoft.com/office/officeart/2005/8/quickstyle/simple1" qsCatId="simple" csTypeId="urn:microsoft.com/office/officeart/2005/8/colors/accent6_1" csCatId="accent6" phldr="1"/>
      <dgm:spPr/>
      <dgm:t>
        <a:bodyPr/>
        <a:lstStyle/>
        <a:p>
          <a:endParaRPr lang="es-CR"/>
        </a:p>
      </dgm:t>
    </dgm:pt>
    <dgm:pt modelId="{9ED43296-4042-45A9-B112-039145B63CCF}">
      <dgm:prSet phldrT="[Text]"/>
      <dgm:spPr/>
      <dgm:t>
        <a:bodyPr/>
        <a:lstStyle/>
        <a:p>
          <a:r>
            <a:rPr lang="es-CR" dirty="0" smtClean="0"/>
            <a:t>1407.9</a:t>
          </a:r>
          <a:endParaRPr lang="es-CR" dirty="0"/>
        </a:p>
      </dgm:t>
    </dgm:pt>
    <dgm:pt modelId="{5996C858-B662-4EB1-9A24-0539F995B2E8}" type="parTrans" cxnId="{C60FEB70-A655-4754-9B10-7A08661ECA7E}">
      <dgm:prSet/>
      <dgm:spPr/>
      <dgm:t>
        <a:bodyPr/>
        <a:lstStyle/>
        <a:p>
          <a:endParaRPr lang="es-CR"/>
        </a:p>
      </dgm:t>
    </dgm:pt>
    <dgm:pt modelId="{B760FBA8-A54D-49DB-82EF-77AA59C5BAAE}" type="sibTrans" cxnId="{C60FEB70-A655-4754-9B10-7A08661ECA7E}">
      <dgm:prSet/>
      <dgm:spPr/>
      <dgm:t>
        <a:bodyPr/>
        <a:lstStyle/>
        <a:p>
          <a:endParaRPr lang="es-CR"/>
        </a:p>
      </dgm:t>
    </dgm:pt>
    <dgm:pt modelId="{EF4BFC8E-C5F5-4423-870D-DDFE0D6FCC2B}">
      <dgm:prSet phldrT="[Text]"/>
      <dgm:spPr/>
      <dgm:t>
        <a:bodyPr/>
        <a:lstStyle/>
        <a:p>
          <a:r>
            <a:rPr lang="es-CR" dirty="0" smtClean="0"/>
            <a:t>1302.8</a:t>
          </a:r>
          <a:endParaRPr lang="es-CR" dirty="0"/>
        </a:p>
      </dgm:t>
    </dgm:pt>
    <dgm:pt modelId="{630181A8-7379-4507-BB36-844E701626F2}" type="parTrans" cxnId="{E38C45D1-4B21-4D1C-8793-3BC23A233276}">
      <dgm:prSet/>
      <dgm:spPr/>
      <dgm:t>
        <a:bodyPr/>
        <a:lstStyle/>
        <a:p>
          <a:endParaRPr lang="es-CR"/>
        </a:p>
      </dgm:t>
    </dgm:pt>
    <dgm:pt modelId="{1CE955CD-30FA-4852-8972-7E68BE1FD952}" type="sibTrans" cxnId="{E38C45D1-4B21-4D1C-8793-3BC23A233276}">
      <dgm:prSet/>
      <dgm:spPr/>
      <dgm:t>
        <a:bodyPr/>
        <a:lstStyle/>
        <a:p>
          <a:endParaRPr lang="es-CR"/>
        </a:p>
      </dgm:t>
    </dgm:pt>
    <dgm:pt modelId="{AFD7E7B9-E9EB-469A-BFF4-1AD5B881A277}">
      <dgm:prSet phldrT="[Text]" custT="1"/>
      <dgm:spPr/>
      <dgm:t>
        <a:bodyPr anchor="ctr"/>
        <a:lstStyle/>
        <a:p>
          <a:r>
            <a:rPr lang="es-CR" sz="2400" dirty="0" smtClean="0"/>
            <a:t>- </a:t>
          </a:r>
          <a:r>
            <a:rPr lang="es-CR" sz="2000" dirty="0" smtClean="0"/>
            <a:t>7.5</a:t>
          </a:r>
          <a:r>
            <a:rPr lang="es-CR" sz="2400" dirty="0" smtClean="0"/>
            <a:t>%</a:t>
          </a:r>
          <a:endParaRPr lang="es-CR" sz="2400" dirty="0"/>
        </a:p>
      </dgm:t>
    </dgm:pt>
    <dgm:pt modelId="{80E3AC42-780D-4634-9C77-B61717454D10}" type="parTrans" cxnId="{8DB2AAA7-3C2B-46A5-A8F1-B8783C15A572}">
      <dgm:prSet/>
      <dgm:spPr/>
      <dgm:t>
        <a:bodyPr/>
        <a:lstStyle/>
        <a:p>
          <a:endParaRPr lang="es-CR"/>
        </a:p>
      </dgm:t>
    </dgm:pt>
    <dgm:pt modelId="{51936E8F-6E3D-4B42-BE08-5BEA42A35DAD}" type="sibTrans" cxnId="{8DB2AAA7-3C2B-46A5-A8F1-B8783C15A572}">
      <dgm:prSet/>
      <dgm:spPr/>
      <dgm:t>
        <a:bodyPr/>
        <a:lstStyle/>
        <a:p>
          <a:endParaRPr lang="es-CR"/>
        </a:p>
      </dgm:t>
    </dgm:pt>
    <dgm:pt modelId="{5D7F77A5-450A-40D9-8781-5BCD68DD81BD}">
      <dgm:prSet phldrT="[Text]" custT="1"/>
      <dgm:spPr/>
      <dgm:t>
        <a:bodyPr anchor="ctr"/>
        <a:lstStyle/>
        <a:p>
          <a:r>
            <a:rPr lang="es-CR" sz="2400" dirty="0" smtClean="0"/>
            <a:t>-</a:t>
          </a:r>
          <a:r>
            <a:rPr lang="es-CR" sz="2000" dirty="0" smtClean="0"/>
            <a:t>105.1</a:t>
          </a:r>
          <a:endParaRPr lang="es-CR" sz="2400" dirty="0"/>
        </a:p>
      </dgm:t>
    </dgm:pt>
    <dgm:pt modelId="{5C9E20FC-B453-4FD3-833A-884D82006642}" type="sibTrans" cxnId="{FC707DBC-A62D-476A-A983-3883557C2A64}">
      <dgm:prSet/>
      <dgm:spPr/>
      <dgm:t>
        <a:bodyPr/>
        <a:lstStyle/>
        <a:p>
          <a:endParaRPr lang="es-CR"/>
        </a:p>
      </dgm:t>
    </dgm:pt>
    <dgm:pt modelId="{637A8C53-317C-48E0-8F62-6BAFC1B89E7C}" type="parTrans" cxnId="{FC707DBC-A62D-476A-A983-3883557C2A64}">
      <dgm:prSet/>
      <dgm:spPr/>
      <dgm:t>
        <a:bodyPr/>
        <a:lstStyle/>
        <a:p>
          <a:endParaRPr lang="es-CR"/>
        </a:p>
      </dgm:t>
    </dgm:pt>
    <dgm:pt modelId="{E8ACBDD0-D6D6-4B00-9598-7FBD2C1EA1E0}" type="pres">
      <dgm:prSet presAssocID="{0B98FA80-A66D-48F6-9964-D04C2B10D8AB}" presName="Name0" presStyleCnt="0">
        <dgm:presLayoutVars>
          <dgm:chMax val="2"/>
          <dgm:dir/>
          <dgm:animOne val="branch"/>
          <dgm:animLvl val="lvl"/>
          <dgm:resizeHandles val="exact"/>
        </dgm:presLayoutVars>
      </dgm:prSet>
      <dgm:spPr/>
      <dgm:t>
        <a:bodyPr/>
        <a:lstStyle/>
        <a:p>
          <a:endParaRPr lang="es-CR"/>
        </a:p>
      </dgm:t>
    </dgm:pt>
    <dgm:pt modelId="{2E915818-FF83-463C-8192-97456DBA4EF3}" type="pres">
      <dgm:prSet presAssocID="{0B98FA80-A66D-48F6-9964-D04C2B10D8AB}" presName="Background" presStyleLbl="node1" presStyleIdx="0" presStyleCnt="1"/>
      <dgm:spPr/>
      <dgm:t>
        <a:bodyPr/>
        <a:lstStyle/>
        <a:p>
          <a:endParaRPr lang="es-CR"/>
        </a:p>
      </dgm:t>
    </dgm:pt>
    <dgm:pt modelId="{3ACC3503-AF4E-4ADE-AF85-7A3BB223AA5A}" type="pres">
      <dgm:prSet presAssocID="{0B98FA80-A66D-48F6-9964-D04C2B10D8AB}" presName="Divider" presStyleLbl="callout" presStyleIdx="0" presStyleCnt="1"/>
      <dgm:spPr/>
    </dgm:pt>
    <dgm:pt modelId="{1BDED1F8-D11B-440A-BFCA-138869570752}" type="pres">
      <dgm:prSet presAssocID="{0B98FA80-A66D-48F6-9964-D04C2B10D8AB}" presName="ChildText1" presStyleLbl="revTx" presStyleIdx="0" presStyleCnt="0">
        <dgm:presLayoutVars>
          <dgm:chMax val="0"/>
          <dgm:chPref val="0"/>
          <dgm:bulletEnabled val="1"/>
        </dgm:presLayoutVars>
      </dgm:prSet>
      <dgm:spPr/>
      <dgm:t>
        <a:bodyPr/>
        <a:lstStyle/>
        <a:p>
          <a:endParaRPr lang="es-CR"/>
        </a:p>
      </dgm:t>
    </dgm:pt>
    <dgm:pt modelId="{CDB641EC-0A5A-4957-8A07-C12A09ABA0DD}" type="pres">
      <dgm:prSet presAssocID="{0B98FA80-A66D-48F6-9964-D04C2B10D8AB}" presName="ChildText2" presStyleLbl="revTx" presStyleIdx="0" presStyleCnt="0">
        <dgm:presLayoutVars>
          <dgm:chMax val="0"/>
          <dgm:chPref val="0"/>
          <dgm:bulletEnabled val="1"/>
        </dgm:presLayoutVars>
      </dgm:prSet>
      <dgm:spPr/>
      <dgm:t>
        <a:bodyPr/>
        <a:lstStyle/>
        <a:p>
          <a:endParaRPr lang="es-CR"/>
        </a:p>
      </dgm:t>
    </dgm:pt>
    <dgm:pt modelId="{8EAB20C6-C44C-4368-BC7D-5B76B700D360}" type="pres">
      <dgm:prSet presAssocID="{0B98FA80-A66D-48F6-9964-D04C2B10D8AB}" presName="ParentText1" presStyleLbl="revTx" presStyleIdx="0" presStyleCnt="0">
        <dgm:presLayoutVars>
          <dgm:chMax val="1"/>
          <dgm:chPref val="1"/>
        </dgm:presLayoutVars>
      </dgm:prSet>
      <dgm:spPr/>
      <dgm:t>
        <a:bodyPr/>
        <a:lstStyle/>
        <a:p>
          <a:endParaRPr lang="es-CR"/>
        </a:p>
      </dgm:t>
    </dgm:pt>
    <dgm:pt modelId="{2840C6D6-A350-419C-81E3-4A6198C7424E}" type="pres">
      <dgm:prSet presAssocID="{0B98FA80-A66D-48F6-9964-D04C2B10D8AB}" presName="ParentShape1" presStyleLbl="alignImgPlace1" presStyleIdx="0" presStyleCnt="2">
        <dgm:presLayoutVars/>
      </dgm:prSet>
      <dgm:spPr/>
      <dgm:t>
        <a:bodyPr/>
        <a:lstStyle/>
        <a:p>
          <a:endParaRPr lang="es-CR"/>
        </a:p>
      </dgm:t>
    </dgm:pt>
    <dgm:pt modelId="{728C4396-D5C3-46F4-B847-5DE44D4F73B3}" type="pres">
      <dgm:prSet presAssocID="{0B98FA80-A66D-48F6-9964-D04C2B10D8AB}" presName="ParentText2" presStyleLbl="revTx" presStyleIdx="0" presStyleCnt="0">
        <dgm:presLayoutVars>
          <dgm:chMax val="1"/>
          <dgm:chPref val="1"/>
        </dgm:presLayoutVars>
      </dgm:prSet>
      <dgm:spPr/>
      <dgm:t>
        <a:bodyPr/>
        <a:lstStyle/>
        <a:p>
          <a:endParaRPr lang="es-CR"/>
        </a:p>
      </dgm:t>
    </dgm:pt>
    <dgm:pt modelId="{5A579E06-C36D-49A7-ABA3-62962836A9C8}" type="pres">
      <dgm:prSet presAssocID="{0B98FA80-A66D-48F6-9964-D04C2B10D8AB}" presName="ParentShape2" presStyleLbl="alignImgPlace1" presStyleIdx="1" presStyleCnt="2">
        <dgm:presLayoutVars/>
      </dgm:prSet>
      <dgm:spPr/>
      <dgm:t>
        <a:bodyPr/>
        <a:lstStyle/>
        <a:p>
          <a:endParaRPr lang="es-CR"/>
        </a:p>
      </dgm:t>
    </dgm:pt>
  </dgm:ptLst>
  <dgm:cxnLst>
    <dgm:cxn modelId="{FC707DBC-A62D-476A-A983-3883557C2A64}" srcId="{9ED43296-4042-45A9-B112-039145B63CCF}" destId="{5D7F77A5-450A-40D9-8781-5BCD68DD81BD}" srcOrd="0" destOrd="0" parTransId="{637A8C53-317C-48E0-8F62-6BAFC1B89E7C}" sibTransId="{5C9E20FC-B453-4FD3-833A-884D82006642}"/>
    <dgm:cxn modelId="{12831AAA-76D2-4ED5-9159-C3D4818EDB06}" type="presOf" srcId="{AFD7E7B9-E9EB-469A-BFF4-1AD5B881A277}" destId="{CDB641EC-0A5A-4957-8A07-C12A09ABA0DD}" srcOrd="0" destOrd="0" presId="urn:microsoft.com/office/officeart/2009/3/layout/OpposingIdeas"/>
    <dgm:cxn modelId="{599CC1DC-C70C-4296-A733-E64D991B48ED}" type="presOf" srcId="{5D7F77A5-450A-40D9-8781-5BCD68DD81BD}" destId="{1BDED1F8-D11B-440A-BFCA-138869570752}" srcOrd="0" destOrd="0" presId="urn:microsoft.com/office/officeart/2009/3/layout/OpposingIdeas"/>
    <dgm:cxn modelId="{55413982-3967-4EA3-8059-564A86F51805}" type="presOf" srcId="{9ED43296-4042-45A9-B112-039145B63CCF}" destId="{8EAB20C6-C44C-4368-BC7D-5B76B700D360}" srcOrd="0" destOrd="0" presId="urn:microsoft.com/office/officeart/2009/3/layout/OpposingIdeas"/>
    <dgm:cxn modelId="{E38C45D1-4B21-4D1C-8793-3BC23A233276}" srcId="{0B98FA80-A66D-48F6-9964-D04C2B10D8AB}" destId="{EF4BFC8E-C5F5-4423-870D-DDFE0D6FCC2B}" srcOrd="1" destOrd="0" parTransId="{630181A8-7379-4507-BB36-844E701626F2}" sibTransId="{1CE955CD-30FA-4852-8972-7E68BE1FD952}"/>
    <dgm:cxn modelId="{D79DA123-E05B-46F2-A6FE-D30F63BE44FE}" type="presOf" srcId="{EF4BFC8E-C5F5-4423-870D-DDFE0D6FCC2B}" destId="{728C4396-D5C3-46F4-B847-5DE44D4F73B3}" srcOrd="0" destOrd="0" presId="urn:microsoft.com/office/officeart/2009/3/layout/OpposingIdeas"/>
    <dgm:cxn modelId="{EFE80776-B54B-4B66-91FF-83B7F2967C5C}" type="presOf" srcId="{0B98FA80-A66D-48F6-9964-D04C2B10D8AB}" destId="{E8ACBDD0-D6D6-4B00-9598-7FBD2C1EA1E0}" srcOrd="0" destOrd="0" presId="urn:microsoft.com/office/officeart/2009/3/layout/OpposingIdeas"/>
    <dgm:cxn modelId="{8DB2AAA7-3C2B-46A5-A8F1-B8783C15A572}" srcId="{EF4BFC8E-C5F5-4423-870D-DDFE0D6FCC2B}" destId="{AFD7E7B9-E9EB-469A-BFF4-1AD5B881A277}" srcOrd="0" destOrd="0" parTransId="{80E3AC42-780D-4634-9C77-B61717454D10}" sibTransId="{51936E8F-6E3D-4B42-BE08-5BEA42A35DAD}"/>
    <dgm:cxn modelId="{9906325F-7C16-4BAD-B377-908336966025}" type="presOf" srcId="{9ED43296-4042-45A9-B112-039145B63CCF}" destId="{2840C6D6-A350-419C-81E3-4A6198C7424E}" srcOrd="1" destOrd="0" presId="urn:microsoft.com/office/officeart/2009/3/layout/OpposingIdeas"/>
    <dgm:cxn modelId="{906343EA-6B65-464B-A999-1BFD3DD5863E}" type="presOf" srcId="{EF4BFC8E-C5F5-4423-870D-DDFE0D6FCC2B}" destId="{5A579E06-C36D-49A7-ABA3-62962836A9C8}" srcOrd="1" destOrd="0" presId="urn:microsoft.com/office/officeart/2009/3/layout/OpposingIdeas"/>
    <dgm:cxn modelId="{C60FEB70-A655-4754-9B10-7A08661ECA7E}" srcId="{0B98FA80-A66D-48F6-9964-D04C2B10D8AB}" destId="{9ED43296-4042-45A9-B112-039145B63CCF}" srcOrd="0" destOrd="0" parTransId="{5996C858-B662-4EB1-9A24-0539F995B2E8}" sibTransId="{B760FBA8-A54D-49DB-82EF-77AA59C5BAAE}"/>
    <dgm:cxn modelId="{343FFD9F-FECC-43C7-B47A-9F1F7B2BFB54}" type="presParOf" srcId="{E8ACBDD0-D6D6-4B00-9598-7FBD2C1EA1E0}" destId="{2E915818-FF83-463C-8192-97456DBA4EF3}" srcOrd="0" destOrd="0" presId="urn:microsoft.com/office/officeart/2009/3/layout/OpposingIdeas"/>
    <dgm:cxn modelId="{BE087704-E825-41DF-868E-A3A741227345}" type="presParOf" srcId="{E8ACBDD0-D6D6-4B00-9598-7FBD2C1EA1E0}" destId="{3ACC3503-AF4E-4ADE-AF85-7A3BB223AA5A}" srcOrd="1" destOrd="0" presId="urn:microsoft.com/office/officeart/2009/3/layout/OpposingIdeas"/>
    <dgm:cxn modelId="{37DFF9A7-7E15-4536-97C3-6B937F472E2D}" type="presParOf" srcId="{E8ACBDD0-D6D6-4B00-9598-7FBD2C1EA1E0}" destId="{1BDED1F8-D11B-440A-BFCA-138869570752}" srcOrd="2" destOrd="0" presId="urn:microsoft.com/office/officeart/2009/3/layout/OpposingIdeas"/>
    <dgm:cxn modelId="{AA038C05-7BFA-4DEA-AA77-2206E836D9B3}" type="presParOf" srcId="{E8ACBDD0-D6D6-4B00-9598-7FBD2C1EA1E0}" destId="{CDB641EC-0A5A-4957-8A07-C12A09ABA0DD}" srcOrd="3" destOrd="0" presId="urn:microsoft.com/office/officeart/2009/3/layout/OpposingIdeas"/>
    <dgm:cxn modelId="{36A5D5C2-7C91-4F40-8641-C99DA1FAEE63}" type="presParOf" srcId="{E8ACBDD0-D6D6-4B00-9598-7FBD2C1EA1E0}" destId="{8EAB20C6-C44C-4368-BC7D-5B76B700D360}" srcOrd="4" destOrd="0" presId="urn:microsoft.com/office/officeart/2009/3/layout/OpposingIdeas"/>
    <dgm:cxn modelId="{7CDE8E3F-95F7-4844-ADF2-86E88A201DE1}" type="presParOf" srcId="{E8ACBDD0-D6D6-4B00-9598-7FBD2C1EA1E0}" destId="{2840C6D6-A350-419C-81E3-4A6198C7424E}" srcOrd="5" destOrd="0" presId="urn:microsoft.com/office/officeart/2009/3/layout/OpposingIdeas"/>
    <dgm:cxn modelId="{88775D72-27BB-4D8A-8ED6-945527E833FC}" type="presParOf" srcId="{E8ACBDD0-D6D6-4B00-9598-7FBD2C1EA1E0}" destId="{728C4396-D5C3-46F4-B847-5DE44D4F73B3}" srcOrd="6" destOrd="0" presId="urn:microsoft.com/office/officeart/2009/3/layout/OpposingIdeas"/>
    <dgm:cxn modelId="{B8459375-CE76-4C72-BA26-78145E17917C}" type="presParOf" srcId="{E8ACBDD0-D6D6-4B00-9598-7FBD2C1EA1E0}" destId="{5A579E06-C36D-49A7-ABA3-62962836A9C8}" srcOrd="7" destOrd="0" presId="urn:microsoft.com/office/officeart/2009/3/layout/OpposingIdea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8FA80-A66D-48F6-9964-D04C2B10D8AB}" type="doc">
      <dgm:prSet loTypeId="urn:microsoft.com/office/officeart/2009/3/layout/OpposingIdeas" loCatId="relationship" qsTypeId="urn:microsoft.com/office/officeart/2005/8/quickstyle/simple1" qsCatId="simple" csTypeId="urn:microsoft.com/office/officeart/2005/8/colors/accent6_1" csCatId="accent6" phldr="1"/>
      <dgm:spPr/>
      <dgm:t>
        <a:bodyPr/>
        <a:lstStyle/>
        <a:p>
          <a:endParaRPr lang="es-CR"/>
        </a:p>
      </dgm:t>
    </dgm:pt>
    <dgm:pt modelId="{9ED43296-4042-45A9-B112-039145B63CCF}">
      <dgm:prSet phldrT="[Text]" custT="1"/>
      <dgm:spPr/>
      <dgm:t>
        <a:bodyPr/>
        <a:lstStyle/>
        <a:p>
          <a:r>
            <a:rPr lang="es-CR" sz="1050" dirty="0" smtClean="0"/>
            <a:t>12</a:t>
          </a:r>
          <a:endParaRPr lang="es-CR" sz="1050" dirty="0"/>
        </a:p>
      </dgm:t>
    </dgm:pt>
    <dgm:pt modelId="{5996C858-B662-4EB1-9A24-0539F995B2E8}" type="parTrans" cxnId="{C60FEB70-A655-4754-9B10-7A08661ECA7E}">
      <dgm:prSet/>
      <dgm:spPr/>
      <dgm:t>
        <a:bodyPr/>
        <a:lstStyle/>
        <a:p>
          <a:endParaRPr lang="es-CR"/>
        </a:p>
      </dgm:t>
    </dgm:pt>
    <dgm:pt modelId="{B760FBA8-A54D-49DB-82EF-77AA59C5BAAE}" type="sibTrans" cxnId="{C60FEB70-A655-4754-9B10-7A08661ECA7E}">
      <dgm:prSet/>
      <dgm:spPr/>
      <dgm:t>
        <a:bodyPr/>
        <a:lstStyle/>
        <a:p>
          <a:endParaRPr lang="es-CR"/>
        </a:p>
      </dgm:t>
    </dgm:pt>
    <dgm:pt modelId="{EF4BFC8E-C5F5-4423-870D-DDFE0D6FCC2B}">
      <dgm:prSet phldrT="[Text]" custT="1"/>
      <dgm:spPr/>
      <dgm:t>
        <a:bodyPr/>
        <a:lstStyle/>
        <a:p>
          <a:r>
            <a:rPr lang="es-CR" sz="1050" dirty="0" smtClean="0"/>
            <a:t>11</a:t>
          </a:r>
          <a:endParaRPr lang="es-CR" sz="900" dirty="0"/>
        </a:p>
      </dgm:t>
    </dgm:pt>
    <dgm:pt modelId="{630181A8-7379-4507-BB36-844E701626F2}" type="parTrans" cxnId="{E38C45D1-4B21-4D1C-8793-3BC23A233276}">
      <dgm:prSet/>
      <dgm:spPr/>
      <dgm:t>
        <a:bodyPr/>
        <a:lstStyle/>
        <a:p>
          <a:endParaRPr lang="es-CR"/>
        </a:p>
      </dgm:t>
    </dgm:pt>
    <dgm:pt modelId="{1CE955CD-30FA-4852-8972-7E68BE1FD952}" type="sibTrans" cxnId="{E38C45D1-4B21-4D1C-8793-3BC23A233276}">
      <dgm:prSet/>
      <dgm:spPr/>
      <dgm:t>
        <a:bodyPr/>
        <a:lstStyle/>
        <a:p>
          <a:endParaRPr lang="es-CR"/>
        </a:p>
      </dgm:t>
    </dgm:pt>
    <dgm:pt modelId="{AFD7E7B9-E9EB-469A-BFF4-1AD5B881A277}">
      <dgm:prSet phldrT="[Text]" custT="1"/>
      <dgm:spPr/>
      <dgm:t>
        <a:bodyPr anchor="ctr"/>
        <a:lstStyle/>
        <a:p>
          <a:pPr algn="ctr"/>
          <a:r>
            <a:rPr lang="es-CR" sz="2000" dirty="0" smtClean="0"/>
            <a:t>- 8.3%</a:t>
          </a:r>
          <a:endParaRPr lang="es-CR" sz="2000" dirty="0"/>
        </a:p>
      </dgm:t>
    </dgm:pt>
    <dgm:pt modelId="{80E3AC42-780D-4634-9C77-B61717454D10}" type="parTrans" cxnId="{8DB2AAA7-3C2B-46A5-A8F1-B8783C15A572}">
      <dgm:prSet/>
      <dgm:spPr/>
      <dgm:t>
        <a:bodyPr/>
        <a:lstStyle/>
        <a:p>
          <a:endParaRPr lang="es-CR"/>
        </a:p>
      </dgm:t>
    </dgm:pt>
    <dgm:pt modelId="{51936E8F-6E3D-4B42-BE08-5BEA42A35DAD}" type="sibTrans" cxnId="{8DB2AAA7-3C2B-46A5-A8F1-B8783C15A572}">
      <dgm:prSet/>
      <dgm:spPr/>
      <dgm:t>
        <a:bodyPr/>
        <a:lstStyle/>
        <a:p>
          <a:endParaRPr lang="es-CR"/>
        </a:p>
      </dgm:t>
    </dgm:pt>
    <dgm:pt modelId="{5D7F77A5-450A-40D9-8781-5BCD68DD81BD}">
      <dgm:prSet phldrT="[Text]" custT="1"/>
      <dgm:spPr/>
      <dgm:t>
        <a:bodyPr anchor="ctr"/>
        <a:lstStyle/>
        <a:p>
          <a:r>
            <a:rPr lang="es-CR" sz="2000" dirty="0" smtClean="0"/>
            <a:t>-1</a:t>
          </a:r>
          <a:endParaRPr lang="es-CR" sz="2000" dirty="0"/>
        </a:p>
      </dgm:t>
    </dgm:pt>
    <dgm:pt modelId="{5C9E20FC-B453-4FD3-833A-884D82006642}" type="sibTrans" cxnId="{FC707DBC-A62D-476A-A983-3883557C2A64}">
      <dgm:prSet/>
      <dgm:spPr/>
      <dgm:t>
        <a:bodyPr/>
        <a:lstStyle/>
        <a:p>
          <a:endParaRPr lang="es-CR"/>
        </a:p>
      </dgm:t>
    </dgm:pt>
    <dgm:pt modelId="{637A8C53-317C-48E0-8F62-6BAFC1B89E7C}" type="parTrans" cxnId="{FC707DBC-A62D-476A-A983-3883557C2A64}">
      <dgm:prSet/>
      <dgm:spPr/>
      <dgm:t>
        <a:bodyPr/>
        <a:lstStyle/>
        <a:p>
          <a:endParaRPr lang="es-CR"/>
        </a:p>
      </dgm:t>
    </dgm:pt>
    <dgm:pt modelId="{E8ACBDD0-D6D6-4B00-9598-7FBD2C1EA1E0}" type="pres">
      <dgm:prSet presAssocID="{0B98FA80-A66D-48F6-9964-D04C2B10D8AB}" presName="Name0" presStyleCnt="0">
        <dgm:presLayoutVars>
          <dgm:chMax val="2"/>
          <dgm:dir/>
          <dgm:animOne val="branch"/>
          <dgm:animLvl val="lvl"/>
          <dgm:resizeHandles val="exact"/>
        </dgm:presLayoutVars>
      </dgm:prSet>
      <dgm:spPr/>
      <dgm:t>
        <a:bodyPr/>
        <a:lstStyle/>
        <a:p>
          <a:endParaRPr lang="es-CR"/>
        </a:p>
      </dgm:t>
    </dgm:pt>
    <dgm:pt modelId="{2E915818-FF83-463C-8192-97456DBA4EF3}" type="pres">
      <dgm:prSet presAssocID="{0B98FA80-A66D-48F6-9964-D04C2B10D8AB}" presName="Background" presStyleLbl="node1" presStyleIdx="0" presStyleCnt="1"/>
      <dgm:spPr/>
      <dgm:t>
        <a:bodyPr/>
        <a:lstStyle/>
        <a:p>
          <a:endParaRPr lang="es-CR"/>
        </a:p>
      </dgm:t>
    </dgm:pt>
    <dgm:pt modelId="{3ACC3503-AF4E-4ADE-AF85-7A3BB223AA5A}" type="pres">
      <dgm:prSet presAssocID="{0B98FA80-A66D-48F6-9964-D04C2B10D8AB}" presName="Divider" presStyleLbl="callout" presStyleIdx="0" presStyleCnt="1"/>
      <dgm:spPr/>
    </dgm:pt>
    <dgm:pt modelId="{1BDED1F8-D11B-440A-BFCA-138869570752}" type="pres">
      <dgm:prSet presAssocID="{0B98FA80-A66D-48F6-9964-D04C2B10D8AB}" presName="ChildText1" presStyleLbl="revTx" presStyleIdx="0" presStyleCnt="0">
        <dgm:presLayoutVars>
          <dgm:chMax val="0"/>
          <dgm:chPref val="0"/>
          <dgm:bulletEnabled val="1"/>
        </dgm:presLayoutVars>
      </dgm:prSet>
      <dgm:spPr/>
      <dgm:t>
        <a:bodyPr/>
        <a:lstStyle/>
        <a:p>
          <a:endParaRPr lang="es-CR"/>
        </a:p>
      </dgm:t>
    </dgm:pt>
    <dgm:pt modelId="{CDB641EC-0A5A-4957-8A07-C12A09ABA0DD}" type="pres">
      <dgm:prSet presAssocID="{0B98FA80-A66D-48F6-9964-D04C2B10D8AB}" presName="ChildText2" presStyleLbl="revTx" presStyleIdx="0" presStyleCnt="0">
        <dgm:presLayoutVars>
          <dgm:chMax val="0"/>
          <dgm:chPref val="0"/>
          <dgm:bulletEnabled val="1"/>
        </dgm:presLayoutVars>
      </dgm:prSet>
      <dgm:spPr/>
      <dgm:t>
        <a:bodyPr/>
        <a:lstStyle/>
        <a:p>
          <a:endParaRPr lang="es-CR"/>
        </a:p>
      </dgm:t>
    </dgm:pt>
    <dgm:pt modelId="{8EAB20C6-C44C-4368-BC7D-5B76B700D360}" type="pres">
      <dgm:prSet presAssocID="{0B98FA80-A66D-48F6-9964-D04C2B10D8AB}" presName="ParentText1" presStyleLbl="revTx" presStyleIdx="0" presStyleCnt="0">
        <dgm:presLayoutVars>
          <dgm:chMax val="1"/>
          <dgm:chPref val="1"/>
        </dgm:presLayoutVars>
      </dgm:prSet>
      <dgm:spPr/>
      <dgm:t>
        <a:bodyPr/>
        <a:lstStyle/>
        <a:p>
          <a:endParaRPr lang="es-CR"/>
        </a:p>
      </dgm:t>
    </dgm:pt>
    <dgm:pt modelId="{2840C6D6-A350-419C-81E3-4A6198C7424E}" type="pres">
      <dgm:prSet presAssocID="{0B98FA80-A66D-48F6-9964-D04C2B10D8AB}" presName="ParentShape1" presStyleLbl="alignImgPlace1" presStyleIdx="0" presStyleCnt="2">
        <dgm:presLayoutVars/>
      </dgm:prSet>
      <dgm:spPr/>
      <dgm:t>
        <a:bodyPr/>
        <a:lstStyle/>
        <a:p>
          <a:endParaRPr lang="es-CR"/>
        </a:p>
      </dgm:t>
    </dgm:pt>
    <dgm:pt modelId="{728C4396-D5C3-46F4-B847-5DE44D4F73B3}" type="pres">
      <dgm:prSet presAssocID="{0B98FA80-A66D-48F6-9964-D04C2B10D8AB}" presName="ParentText2" presStyleLbl="revTx" presStyleIdx="0" presStyleCnt="0">
        <dgm:presLayoutVars>
          <dgm:chMax val="1"/>
          <dgm:chPref val="1"/>
        </dgm:presLayoutVars>
      </dgm:prSet>
      <dgm:spPr/>
      <dgm:t>
        <a:bodyPr/>
        <a:lstStyle/>
        <a:p>
          <a:endParaRPr lang="es-CR"/>
        </a:p>
      </dgm:t>
    </dgm:pt>
    <dgm:pt modelId="{5A579E06-C36D-49A7-ABA3-62962836A9C8}" type="pres">
      <dgm:prSet presAssocID="{0B98FA80-A66D-48F6-9964-D04C2B10D8AB}" presName="ParentShape2" presStyleLbl="alignImgPlace1" presStyleIdx="1" presStyleCnt="2">
        <dgm:presLayoutVars/>
      </dgm:prSet>
      <dgm:spPr/>
      <dgm:t>
        <a:bodyPr/>
        <a:lstStyle/>
        <a:p>
          <a:endParaRPr lang="es-CR"/>
        </a:p>
      </dgm:t>
    </dgm:pt>
  </dgm:ptLst>
  <dgm:cxnLst>
    <dgm:cxn modelId="{115A9B3C-AA22-4451-9179-7A00E2BA2AF4}" type="presOf" srcId="{EF4BFC8E-C5F5-4423-870D-DDFE0D6FCC2B}" destId="{728C4396-D5C3-46F4-B847-5DE44D4F73B3}" srcOrd="0" destOrd="0" presId="urn:microsoft.com/office/officeart/2009/3/layout/OpposingIdeas"/>
    <dgm:cxn modelId="{FC707DBC-A62D-476A-A983-3883557C2A64}" srcId="{9ED43296-4042-45A9-B112-039145B63CCF}" destId="{5D7F77A5-450A-40D9-8781-5BCD68DD81BD}" srcOrd="0" destOrd="0" parTransId="{637A8C53-317C-48E0-8F62-6BAFC1B89E7C}" sibTransId="{5C9E20FC-B453-4FD3-833A-884D82006642}"/>
    <dgm:cxn modelId="{8F1A6151-C76F-4C4C-8FFF-9D518B3C0EFC}" type="presOf" srcId="{EF4BFC8E-C5F5-4423-870D-DDFE0D6FCC2B}" destId="{5A579E06-C36D-49A7-ABA3-62962836A9C8}" srcOrd="1" destOrd="0" presId="urn:microsoft.com/office/officeart/2009/3/layout/OpposingIdeas"/>
    <dgm:cxn modelId="{738C57A5-C3CF-4CD7-B05E-2EE02ACF6054}" type="presOf" srcId="{9ED43296-4042-45A9-B112-039145B63CCF}" destId="{2840C6D6-A350-419C-81E3-4A6198C7424E}" srcOrd="1" destOrd="0" presId="urn:microsoft.com/office/officeart/2009/3/layout/OpposingIdeas"/>
    <dgm:cxn modelId="{82D3F93E-D0BA-459E-8EF9-E5C65BF074C3}" type="presOf" srcId="{AFD7E7B9-E9EB-469A-BFF4-1AD5B881A277}" destId="{CDB641EC-0A5A-4957-8A07-C12A09ABA0DD}" srcOrd="0" destOrd="0" presId="urn:microsoft.com/office/officeart/2009/3/layout/OpposingIdeas"/>
    <dgm:cxn modelId="{E38C45D1-4B21-4D1C-8793-3BC23A233276}" srcId="{0B98FA80-A66D-48F6-9964-D04C2B10D8AB}" destId="{EF4BFC8E-C5F5-4423-870D-DDFE0D6FCC2B}" srcOrd="1" destOrd="0" parTransId="{630181A8-7379-4507-BB36-844E701626F2}" sibTransId="{1CE955CD-30FA-4852-8972-7E68BE1FD952}"/>
    <dgm:cxn modelId="{8DB2AAA7-3C2B-46A5-A8F1-B8783C15A572}" srcId="{EF4BFC8E-C5F5-4423-870D-DDFE0D6FCC2B}" destId="{AFD7E7B9-E9EB-469A-BFF4-1AD5B881A277}" srcOrd="0" destOrd="0" parTransId="{80E3AC42-780D-4634-9C77-B61717454D10}" sibTransId="{51936E8F-6E3D-4B42-BE08-5BEA42A35DAD}"/>
    <dgm:cxn modelId="{0110803C-5DF0-44C6-BBA8-8BBA6B6FA385}" type="presOf" srcId="{0B98FA80-A66D-48F6-9964-D04C2B10D8AB}" destId="{E8ACBDD0-D6D6-4B00-9598-7FBD2C1EA1E0}" srcOrd="0" destOrd="0" presId="urn:microsoft.com/office/officeart/2009/3/layout/OpposingIdeas"/>
    <dgm:cxn modelId="{006FC371-A3B3-4E47-BF8F-CF6B4652ED59}" type="presOf" srcId="{5D7F77A5-450A-40D9-8781-5BCD68DD81BD}" destId="{1BDED1F8-D11B-440A-BFCA-138869570752}" srcOrd="0" destOrd="0" presId="urn:microsoft.com/office/officeart/2009/3/layout/OpposingIdeas"/>
    <dgm:cxn modelId="{C60FEB70-A655-4754-9B10-7A08661ECA7E}" srcId="{0B98FA80-A66D-48F6-9964-D04C2B10D8AB}" destId="{9ED43296-4042-45A9-B112-039145B63CCF}" srcOrd="0" destOrd="0" parTransId="{5996C858-B662-4EB1-9A24-0539F995B2E8}" sibTransId="{B760FBA8-A54D-49DB-82EF-77AA59C5BAAE}"/>
    <dgm:cxn modelId="{B2C8B41D-25FF-4F8C-AF30-59F42D46A6F9}" type="presOf" srcId="{9ED43296-4042-45A9-B112-039145B63CCF}" destId="{8EAB20C6-C44C-4368-BC7D-5B76B700D360}" srcOrd="0" destOrd="0" presId="urn:microsoft.com/office/officeart/2009/3/layout/OpposingIdeas"/>
    <dgm:cxn modelId="{3503C883-3E77-4E05-AAE3-85B83A229B34}" type="presParOf" srcId="{E8ACBDD0-D6D6-4B00-9598-7FBD2C1EA1E0}" destId="{2E915818-FF83-463C-8192-97456DBA4EF3}" srcOrd="0" destOrd="0" presId="urn:microsoft.com/office/officeart/2009/3/layout/OpposingIdeas"/>
    <dgm:cxn modelId="{8FC29963-8836-4505-8F08-9C39AC12D2C7}" type="presParOf" srcId="{E8ACBDD0-D6D6-4B00-9598-7FBD2C1EA1E0}" destId="{3ACC3503-AF4E-4ADE-AF85-7A3BB223AA5A}" srcOrd="1" destOrd="0" presId="urn:microsoft.com/office/officeart/2009/3/layout/OpposingIdeas"/>
    <dgm:cxn modelId="{9EEAF545-4079-4964-A5CD-6225D9614C56}" type="presParOf" srcId="{E8ACBDD0-D6D6-4B00-9598-7FBD2C1EA1E0}" destId="{1BDED1F8-D11B-440A-BFCA-138869570752}" srcOrd="2" destOrd="0" presId="urn:microsoft.com/office/officeart/2009/3/layout/OpposingIdeas"/>
    <dgm:cxn modelId="{C2A4730E-770D-4A98-9FC5-CED3B4125EA4}" type="presParOf" srcId="{E8ACBDD0-D6D6-4B00-9598-7FBD2C1EA1E0}" destId="{CDB641EC-0A5A-4957-8A07-C12A09ABA0DD}" srcOrd="3" destOrd="0" presId="urn:microsoft.com/office/officeart/2009/3/layout/OpposingIdeas"/>
    <dgm:cxn modelId="{CF951FA2-AE7F-4516-B554-7E109FE583C5}" type="presParOf" srcId="{E8ACBDD0-D6D6-4B00-9598-7FBD2C1EA1E0}" destId="{8EAB20C6-C44C-4368-BC7D-5B76B700D360}" srcOrd="4" destOrd="0" presId="urn:microsoft.com/office/officeart/2009/3/layout/OpposingIdeas"/>
    <dgm:cxn modelId="{7C7A4545-7767-45B8-B02E-D2CF8D62D01D}" type="presParOf" srcId="{E8ACBDD0-D6D6-4B00-9598-7FBD2C1EA1E0}" destId="{2840C6D6-A350-419C-81E3-4A6198C7424E}" srcOrd="5" destOrd="0" presId="urn:microsoft.com/office/officeart/2009/3/layout/OpposingIdeas"/>
    <dgm:cxn modelId="{93F406EA-52E2-409D-8DD3-DB2BFE7CDF5A}" type="presParOf" srcId="{E8ACBDD0-D6D6-4B00-9598-7FBD2C1EA1E0}" destId="{728C4396-D5C3-46F4-B847-5DE44D4F73B3}" srcOrd="6" destOrd="0" presId="urn:microsoft.com/office/officeart/2009/3/layout/OpposingIdeas"/>
    <dgm:cxn modelId="{9CC00EA2-8898-4999-8C20-8E052BC21C92}" type="presParOf" srcId="{E8ACBDD0-D6D6-4B00-9598-7FBD2C1EA1E0}" destId="{5A579E06-C36D-49A7-ABA3-62962836A9C8}" srcOrd="7" destOrd="0" presId="urn:microsoft.com/office/officeart/2009/3/layout/OpposingIdeas"/>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0F2F4A-F7E9-46C5-A3D7-94DF680090B8}" type="doc">
      <dgm:prSet loTypeId="urn:microsoft.com/office/officeart/2005/8/layout/process5" loCatId="process" qsTypeId="urn:microsoft.com/office/officeart/2005/8/quickstyle/3d7" qsCatId="3D" csTypeId="urn:microsoft.com/office/officeart/2005/8/colors/colorful5" csCatId="colorful" phldr="1"/>
      <dgm:spPr/>
      <dgm:t>
        <a:bodyPr/>
        <a:lstStyle/>
        <a:p>
          <a:endParaRPr lang="es-CR"/>
        </a:p>
      </dgm:t>
    </dgm:pt>
    <dgm:pt modelId="{F637B8E9-94D4-4E08-B516-6212EC5475CA}">
      <dgm:prSet phldrT="[Text]"/>
      <dgm:spPr/>
      <dgm:t>
        <a:bodyPr/>
        <a:lstStyle/>
        <a:p>
          <a:r>
            <a:rPr lang="es-CR" dirty="0" smtClean="0"/>
            <a:t>3.25 Millones de Turistas</a:t>
          </a:r>
          <a:endParaRPr lang="es-CR" dirty="0"/>
        </a:p>
      </dgm:t>
    </dgm:pt>
    <dgm:pt modelId="{AFFBE682-CE15-4C27-A40D-46BF216629D9}" type="parTrans" cxnId="{9C2CB525-420E-4D4A-BA88-AB496DA7B604}">
      <dgm:prSet/>
      <dgm:spPr/>
      <dgm:t>
        <a:bodyPr/>
        <a:lstStyle/>
        <a:p>
          <a:endParaRPr lang="es-CR"/>
        </a:p>
      </dgm:t>
    </dgm:pt>
    <dgm:pt modelId="{619DEDA1-87A8-4FB9-814B-FAA99A0AC5A9}" type="sibTrans" cxnId="{9C2CB525-420E-4D4A-BA88-AB496DA7B604}">
      <dgm:prSet/>
      <dgm:spPr/>
      <dgm:t>
        <a:bodyPr/>
        <a:lstStyle/>
        <a:p>
          <a:r>
            <a:rPr lang="es-CR" dirty="0" smtClean="0"/>
            <a:t>X</a:t>
          </a:r>
          <a:endParaRPr lang="es-CR" dirty="0"/>
        </a:p>
      </dgm:t>
    </dgm:pt>
    <dgm:pt modelId="{9A5E1A99-B815-4A79-9D0C-0C1D82DA696C}">
      <dgm:prSet phldrT="[Text]"/>
      <dgm:spPr/>
      <dgm:t>
        <a:bodyPr/>
        <a:lstStyle/>
        <a:p>
          <a:r>
            <a:rPr lang="es-CR" dirty="0" smtClean="0"/>
            <a:t>$997.2 Gasto ponderado x turista</a:t>
          </a:r>
          <a:endParaRPr lang="es-CR" dirty="0"/>
        </a:p>
      </dgm:t>
    </dgm:pt>
    <dgm:pt modelId="{5A500A5E-5FF5-4FD5-AE8D-AAC50ABFC488}" type="parTrans" cxnId="{B0B0F057-05A7-4A03-8DED-D94A7D4A68BD}">
      <dgm:prSet/>
      <dgm:spPr/>
      <dgm:t>
        <a:bodyPr/>
        <a:lstStyle/>
        <a:p>
          <a:endParaRPr lang="es-CR"/>
        </a:p>
      </dgm:t>
    </dgm:pt>
    <dgm:pt modelId="{47F9F496-9E13-4108-9147-38EA24F70DCE}" type="sibTrans" cxnId="{B0B0F057-05A7-4A03-8DED-D94A7D4A68BD}">
      <dgm:prSet/>
      <dgm:spPr/>
      <dgm:t>
        <a:bodyPr/>
        <a:lstStyle/>
        <a:p>
          <a:r>
            <a:rPr lang="es-CR" dirty="0" smtClean="0"/>
            <a:t>X</a:t>
          </a:r>
          <a:endParaRPr lang="es-CR" dirty="0"/>
        </a:p>
      </dgm:t>
    </dgm:pt>
    <dgm:pt modelId="{2A922BB3-14BD-491D-81D5-23515ADDC216}">
      <dgm:prSet phldrT="[Text]"/>
      <dgm:spPr/>
      <dgm:t>
        <a:bodyPr/>
        <a:lstStyle/>
        <a:p>
          <a:r>
            <a:rPr lang="es-CR" dirty="0" smtClean="0">
              <a:latin typeface="Wickenden Cafe NDP"/>
            </a:rPr>
            <a:t>¢580.00 T/Cambio</a:t>
          </a:r>
          <a:endParaRPr lang="es-CR" dirty="0"/>
        </a:p>
      </dgm:t>
    </dgm:pt>
    <dgm:pt modelId="{67D18AE3-BCA5-4C1D-AD72-C870F74A65DD}" type="parTrans" cxnId="{068B7D21-07EE-4F22-BAC7-E97DD2A7C404}">
      <dgm:prSet/>
      <dgm:spPr/>
      <dgm:t>
        <a:bodyPr/>
        <a:lstStyle/>
        <a:p>
          <a:endParaRPr lang="es-CR"/>
        </a:p>
      </dgm:t>
    </dgm:pt>
    <dgm:pt modelId="{8384BA5D-247C-4B48-A860-835038593FA5}" type="sibTrans" cxnId="{068B7D21-07EE-4F22-BAC7-E97DD2A7C404}">
      <dgm:prSet/>
      <dgm:spPr/>
      <dgm:t>
        <a:bodyPr/>
        <a:lstStyle/>
        <a:p>
          <a:r>
            <a:rPr lang="es-CR" dirty="0" smtClean="0"/>
            <a:t>=</a:t>
          </a:r>
          <a:endParaRPr lang="es-CR" dirty="0"/>
        </a:p>
      </dgm:t>
    </dgm:pt>
    <dgm:pt modelId="{4DB0AC54-0240-431D-9477-F1FB74476436}">
      <dgm:prSet phldrT="[Text]"/>
      <dgm:spPr/>
      <dgm:t>
        <a:bodyPr/>
        <a:lstStyle/>
        <a:p>
          <a:r>
            <a:rPr lang="es-CR" dirty="0" smtClean="0">
              <a:latin typeface="Wickenden Cafe NDP"/>
            </a:rPr>
            <a:t>¢1.880.000.000.000</a:t>
          </a:r>
          <a:endParaRPr lang="es-CR" dirty="0"/>
        </a:p>
      </dgm:t>
    </dgm:pt>
    <dgm:pt modelId="{135DA181-DF75-439B-919B-E21769EC9C18}" type="parTrans" cxnId="{50829427-EFED-40A7-8D41-1B53CD8FA6DA}">
      <dgm:prSet/>
      <dgm:spPr/>
      <dgm:t>
        <a:bodyPr/>
        <a:lstStyle/>
        <a:p>
          <a:endParaRPr lang="es-CR"/>
        </a:p>
      </dgm:t>
    </dgm:pt>
    <dgm:pt modelId="{B0A751CF-F6CE-4864-B005-71BFF56CD684}" type="sibTrans" cxnId="{50829427-EFED-40A7-8D41-1B53CD8FA6DA}">
      <dgm:prSet/>
      <dgm:spPr/>
      <dgm:t>
        <a:bodyPr/>
        <a:lstStyle/>
        <a:p>
          <a:r>
            <a:rPr lang="es-CR" dirty="0" smtClean="0"/>
            <a:t>Vs.</a:t>
          </a:r>
          <a:endParaRPr lang="es-CR" dirty="0"/>
        </a:p>
      </dgm:t>
    </dgm:pt>
    <dgm:pt modelId="{B045EA99-433C-4AD5-99EA-23462085DF38}">
      <dgm:prSet phldrT="[Text]"/>
      <dgm:spPr/>
      <dgm:t>
        <a:bodyPr/>
        <a:lstStyle/>
        <a:p>
          <a:r>
            <a:rPr lang="es-CR" dirty="0" smtClean="0">
              <a:latin typeface="Wickenden Cafe NDP"/>
            </a:rPr>
            <a:t>¢1.093.967.000.000</a:t>
          </a:r>
          <a:endParaRPr lang="es-CR" dirty="0"/>
        </a:p>
      </dgm:t>
    </dgm:pt>
    <dgm:pt modelId="{6893F639-AF42-4B48-8F1F-E2DC60FB5FC2}" type="parTrans" cxnId="{033BBCF0-3EAF-4310-84F3-39016D290C23}">
      <dgm:prSet/>
      <dgm:spPr/>
      <dgm:t>
        <a:bodyPr/>
        <a:lstStyle/>
        <a:p>
          <a:endParaRPr lang="es-CR"/>
        </a:p>
      </dgm:t>
    </dgm:pt>
    <dgm:pt modelId="{11C71E2B-9B79-4BAE-8471-B842CD64217E}" type="sibTrans" cxnId="{033BBCF0-3EAF-4310-84F3-39016D290C23}">
      <dgm:prSet/>
      <dgm:spPr/>
      <dgm:t>
        <a:bodyPr/>
        <a:lstStyle/>
        <a:p>
          <a:endParaRPr lang="es-CR"/>
        </a:p>
      </dgm:t>
    </dgm:pt>
    <dgm:pt modelId="{51D4D5C5-7FC3-4B1F-B685-E9FD4F1EC305}" type="pres">
      <dgm:prSet presAssocID="{3D0F2F4A-F7E9-46C5-A3D7-94DF680090B8}" presName="diagram" presStyleCnt="0">
        <dgm:presLayoutVars>
          <dgm:dir/>
          <dgm:resizeHandles val="exact"/>
        </dgm:presLayoutVars>
      </dgm:prSet>
      <dgm:spPr/>
      <dgm:t>
        <a:bodyPr/>
        <a:lstStyle/>
        <a:p>
          <a:endParaRPr lang="es-CR"/>
        </a:p>
      </dgm:t>
    </dgm:pt>
    <dgm:pt modelId="{9691E97F-1676-49C0-A26A-5051F534EB54}" type="pres">
      <dgm:prSet presAssocID="{F637B8E9-94D4-4E08-B516-6212EC5475CA}" presName="node" presStyleLbl="node1" presStyleIdx="0" presStyleCnt="5">
        <dgm:presLayoutVars>
          <dgm:bulletEnabled val="1"/>
        </dgm:presLayoutVars>
      </dgm:prSet>
      <dgm:spPr/>
      <dgm:t>
        <a:bodyPr/>
        <a:lstStyle/>
        <a:p>
          <a:endParaRPr lang="es-CR"/>
        </a:p>
      </dgm:t>
    </dgm:pt>
    <dgm:pt modelId="{19FC9B23-BAE2-41D8-80C5-1759F72B292D}" type="pres">
      <dgm:prSet presAssocID="{619DEDA1-87A8-4FB9-814B-FAA99A0AC5A9}" presName="sibTrans" presStyleLbl="sibTrans2D1" presStyleIdx="0" presStyleCnt="4"/>
      <dgm:spPr/>
      <dgm:t>
        <a:bodyPr/>
        <a:lstStyle/>
        <a:p>
          <a:endParaRPr lang="es-CR"/>
        </a:p>
      </dgm:t>
    </dgm:pt>
    <dgm:pt modelId="{DD56EF96-85B0-43FD-A9D5-1D644F35AAED}" type="pres">
      <dgm:prSet presAssocID="{619DEDA1-87A8-4FB9-814B-FAA99A0AC5A9}" presName="connectorText" presStyleLbl="sibTrans2D1" presStyleIdx="0" presStyleCnt="4"/>
      <dgm:spPr/>
      <dgm:t>
        <a:bodyPr/>
        <a:lstStyle/>
        <a:p>
          <a:endParaRPr lang="es-CR"/>
        </a:p>
      </dgm:t>
    </dgm:pt>
    <dgm:pt modelId="{58420B49-AD6E-4F48-85C0-F420B3BF172F}" type="pres">
      <dgm:prSet presAssocID="{9A5E1A99-B815-4A79-9D0C-0C1D82DA696C}" presName="node" presStyleLbl="node1" presStyleIdx="1" presStyleCnt="5">
        <dgm:presLayoutVars>
          <dgm:bulletEnabled val="1"/>
        </dgm:presLayoutVars>
      </dgm:prSet>
      <dgm:spPr/>
      <dgm:t>
        <a:bodyPr/>
        <a:lstStyle/>
        <a:p>
          <a:endParaRPr lang="es-CR"/>
        </a:p>
      </dgm:t>
    </dgm:pt>
    <dgm:pt modelId="{2E16DC58-F1DC-46D7-B4E4-93F546967372}" type="pres">
      <dgm:prSet presAssocID="{47F9F496-9E13-4108-9147-38EA24F70DCE}" presName="sibTrans" presStyleLbl="sibTrans2D1" presStyleIdx="1" presStyleCnt="4"/>
      <dgm:spPr/>
      <dgm:t>
        <a:bodyPr/>
        <a:lstStyle/>
        <a:p>
          <a:endParaRPr lang="es-CR"/>
        </a:p>
      </dgm:t>
    </dgm:pt>
    <dgm:pt modelId="{E2B842D3-F396-484C-88D2-EE00E686D65D}" type="pres">
      <dgm:prSet presAssocID="{47F9F496-9E13-4108-9147-38EA24F70DCE}" presName="connectorText" presStyleLbl="sibTrans2D1" presStyleIdx="1" presStyleCnt="4"/>
      <dgm:spPr/>
      <dgm:t>
        <a:bodyPr/>
        <a:lstStyle/>
        <a:p>
          <a:endParaRPr lang="es-CR"/>
        </a:p>
      </dgm:t>
    </dgm:pt>
    <dgm:pt modelId="{25A69BD6-6010-4C8A-8A2B-C6E896CD4F05}" type="pres">
      <dgm:prSet presAssocID="{2A922BB3-14BD-491D-81D5-23515ADDC216}" presName="node" presStyleLbl="node1" presStyleIdx="2" presStyleCnt="5">
        <dgm:presLayoutVars>
          <dgm:bulletEnabled val="1"/>
        </dgm:presLayoutVars>
      </dgm:prSet>
      <dgm:spPr/>
      <dgm:t>
        <a:bodyPr/>
        <a:lstStyle/>
        <a:p>
          <a:endParaRPr lang="es-CR"/>
        </a:p>
      </dgm:t>
    </dgm:pt>
    <dgm:pt modelId="{F7697D91-12BA-4984-BEDC-DB396652F610}" type="pres">
      <dgm:prSet presAssocID="{8384BA5D-247C-4B48-A860-835038593FA5}" presName="sibTrans" presStyleLbl="sibTrans2D1" presStyleIdx="2" presStyleCnt="4"/>
      <dgm:spPr/>
      <dgm:t>
        <a:bodyPr/>
        <a:lstStyle/>
        <a:p>
          <a:endParaRPr lang="es-CR"/>
        </a:p>
      </dgm:t>
    </dgm:pt>
    <dgm:pt modelId="{6F733612-F52E-4671-BC15-E37391EB7830}" type="pres">
      <dgm:prSet presAssocID="{8384BA5D-247C-4B48-A860-835038593FA5}" presName="connectorText" presStyleLbl="sibTrans2D1" presStyleIdx="2" presStyleCnt="4"/>
      <dgm:spPr/>
      <dgm:t>
        <a:bodyPr/>
        <a:lstStyle/>
        <a:p>
          <a:endParaRPr lang="es-CR"/>
        </a:p>
      </dgm:t>
    </dgm:pt>
    <dgm:pt modelId="{F630CB40-1A7E-4442-B301-4AAEE6F179DE}" type="pres">
      <dgm:prSet presAssocID="{4DB0AC54-0240-431D-9477-F1FB74476436}" presName="node" presStyleLbl="node1" presStyleIdx="3" presStyleCnt="5">
        <dgm:presLayoutVars>
          <dgm:bulletEnabled val="1"/>
        </dgm:presLayoutVars>
      </dgm:prSet>
      <dgm:spPr/>
      <dgm:t>
        <a:bodyPr/>
        <a:lstStyle/>
        <a:p>
          <a:endParaRPr lang="es-CR"/>
        </a:p>
      </dgm:t>
    </dgm:pt>
    <dgm:pt modelId="{E1D21571-4575-46B2-BB7D-AE39EC0C72D5}" type="pres">
      <dgm:prSet presAssocID="{B0A751CF-F6CE-4864-B005-71BFF56CD684}" presName="sibTrans" presStyleLbl="sibTrans2D1" presStyleIdx="3" presStyleCnt="4"/>
      <dgm:spPr/>
      <dgm:t>
        <a:bodyPr/>
        <a:lstStyle/>
        <a:p>
          <a:endParaRPr lang="es-CR"/>
        </a:p>
      </dgm:t>
    </dgm:pt>
    <dgm:pt modelId="{8A87770D-1F8E-456C-A718-01582921E596}" type="pres">
      <dgm:prSet presAssocID="{B0A751CF-F6CE-4864-B005-71BFF56CD684}" presName="connectorText" presStyleLbl="sibTrans2D1" presStyleIdx="3" presStyleCnt="4"/>
      <dgm:spPr/>
      <dgm:t>
        <a:bodyPr/>
        <a:lstStyle/>
        <a:p>
          <a:endParaRPr lang="es-CR"/>
        </a:p>
      </dgm:t>
    </dgm:pt>
    <dgm:pt modelId="{41C8DBC8-700C-4C03-AE19-0679A4C9973D}" type="pres">
      <dgm:prSet presAssocID="{B045EA99-433C-4AD5-99EA-23462085DF38}" presName="node" presStyleLbl="node1" presStyleIdx="4" presStyleCnt="5">
        <dgm:presLayoutVars>
          <dgm:bulletEnabled val="1"/>
        </dgm:presLayoutVars>
      </dgm:prSet>
      <dgm:spPr/>
      <dgm:t>
        <a:bodyPr/>
        <a:lstStyle/>
        <a:p>
          <a:endParaRPr lang="es-CR"/>
        </a:p>
      </dgm:t>
    </dgm:pt>
  </dgm:ptLst>
  <dgm:cxnLst>
    <dgm:cxn modelId="{2F27785D-9BB0-480E-9A2C-5F6B3956D678}" type="presOf" srcId="{F637B8E9-94D4-4E08-B516-6212EC5475CA}" destId="{9691E97F-1676-49C0-A26A-5051F534EB54}" srcOrd="0" destOrd="0" presId="urn:microsoft.com/office/officeart/2005/8/layout/process5"/>
    <dgm:cxn modelId="{9C2CB525-420E-4D4A-BA88-AB496DA7B604}" srcId="{3D0F2F4A-F7E9-46C5-A3D7-94DF680090B8}" destId="{F637B8E9-94D4-4E08-B516-6212EC5475CA}" srcOrd="0" destOrd="0" parTransId="{AFFBE682-CE15-4C27-A40D-46BF216629D9}" sibTransId="{619DEDA1-87A8-4FB9-814B-FAA99A0AC5A9}"/>
    <dgm:cxn modelId="{3552B044-7B00-496D-ACA1-99D11117F79F}" type="presOf" srcId="{619DEDA1-87A8-4FB9-814B-FAA99A0AC5A9}" destId="{19FC9B23-BAE2-41D8-80C5-1759F72B292D}" srcOrd="0" destOrd="0" presId="urn:microsoft.com/office/officeart/2005/8/layout/process5"/>
    <dgm:cxn modelId="{46840FB3-C549-4AE2-80D6-9F82ED830AC1}" type="presOf" srcId="{47F9F496-9E13-4108-9147-38EA24F70DCE}" destId="{2E16DC58-F1DC-46D7-B4E4-93F546967372}" srcOrd="0" destOrd="0" presId="urn:microsoft.com/office/officeart/2005/8/layout/process5"/>
    <dgm:cxn modelId="{50829427-EFED-40A7-8D41-1B53CD8FA6DA}" srcId="{3D0F2F4A-F7E9-46C5-A3D7-94DF680090B8}" destId="{4DB0AC54-0240-431D-9477-F1FB74476436}" srcOrd="3" destOrd="0" parTransId="{135DA181-DF75-439B-919B-E21769EC9C18}" sibTransId="{B0A751CF-F6CE-4864-B005-71BFF56CD684}"/>
    <dgm:cxn modelId="{1CC70F63-A411-4E09-A06F-68B3FF829DE5}" type="presOf" srcId="{9A5E1A99-B815-4A79-9D0C-0C1D82DA696C}" destId="{58420B49-AD6E-4F48-85C0-F420B3BF172F}" srcOrd="0" destOrd="0" presId="urn:microsoft.com/office/officeart/2005/8/layout/process5"/>
    <dgm:cxn modelId="{A6C51900-39EA-442F-8C71-D8F9748EB3A4}" type="presOf" srcId="{2A922BB3-14BD-491D-81D5-23515ADDC216}" destId="{25A69BD6-6010-4C8A-8A2B-C6E896CD4F05}" srcOrd="0" destOrd="0" presId="urn:microsoft.com/office/officeart/2005/8/layout/process5"/>
    <dgm:cxn modelId="{C46F8668-FD14-456A-BAE3-C26C14E33381}" type="presOf" srcId="{4DB0AC54-0240-431D-9477-F1FB74476436}" destId="{F630CB40-1A7E-4442-B301-4AAEE6F179DE}" srcOrd="0" destOrd="0" presId="urn:microsoft.com/office/officeart/2005/8/layout/process5"/>
    <dgm:cxn modelId="{F896508C-A50C-4F91-8D91-3F57928F744C}" type="presOf" srcId="{8384BA5D-247C-4B48-A860-835038593FA5}" destId="{F7697D91-12BA-4984-BEDC-DB396652F610}" srcOrd="0" destOrd="0" presId="urn:microsoft.com/office/officeart/2005/8/layout/process5"/>
    <dgm:cxn modelId="{4BF52947-2B6F-4878-B6E3-57FAC484B735}" type="presOf" srcId="{8384BA5D-247C-4B48-A860-835038593FA5}" destId="{6F733612-F52E-4671-BC15-E37391EB7830}" srcOrd="1" destOrd="0" presId="urn:microsoft.com/office/officeart/2005/8/layout/process5"/>
    <dgm:cxn modelId="{9387BA93-106F-47A6-BAAB-DA925F3588CF}" type="presOf" srcId="{B045EA99-433C-4AD5-99EA-23462085DF38}" destId="{41C8DBC8-700C-4C03-AE19-0679A4C9973D}" srcOrd="0" destOrd="0" presId="urn:microsoft.com/office/officeart/2005/8/layout/process5"/>
    <dgm:cxn modelId="{B0B0F057-05A7-4A03-8DED-D94A7D4A68BD}" srcId="{3D0F2F4A-F7E9-46C5-A3D7-94DF680090B8}" destId="{9A5E1A99-B815-4A79-9D0C-0C1D82DA696C}" srcOrd="1" destOrd="0" parTransId="{5A500A5E-5FF5-4FD5-AE8D-AAC50ABFC488}" sibTransId="{47F9F496-9E13-4108-9147-38EA24F70DCE}"/>
    <dgm:cxn modelId="{068B7D21-07EE-4F22-BAC7-E97DD2A7C404}" srcId="{3D0F2F4A-F7E9-46C5-A3D7-94DF680090B8}" destId="{2A922BB3-14BD-491D-81D5-23515ADDC216}" srcOrd="2" destOrd="0" parTransId="{67D18AE3-BCA5-4C1D-AD72-C870F74A65DD}" sibTransId="{8384BA5D-247C-4B48-A860-835038593FA5}"/>
    <dgm:cxn modelId="{A97FE3C0-241C-4FE2-973A-EAC6A1F38034}" type="presOf" srcId="{619DEDA1-87A8-4FB9-814B-FAA99A0AC5A9}" destId="{DD56EF96-85B0-43FD-A9D5-1D644F35AAED}" srcOrd="1" destOrd="0" presId="urn:microsoft.com/office/officeart/2005/8/layout/process5"/>
    <dgm:cxn modelId="{033BBCF0-3EAF-4310-84F3-39016D290C23}" srcId="{3D0F2F4A-F7E9-46C5-A3D7-94DF680090B8}" destId="{B045EA99-433C-4AD5-99EA-23462085DF38}" srcOrd="4" destOrd="0" parTransId="{6893F639-AF42-4B48-8F1F-E2DC60FB5FC2}" sibTransId="{11C71E2B-9B79-4BAE-8471-B842CD64217E}"/>
    <dgm:cxn modelId="{4DE3FAA9-4271-49F7-863B-3CC66B8609C8}" type="presOf" srcId="{47F9F496-9E13-4108-9147-38EA24F70DCE}" destId="{E2B842D3-F396-484C-88D2-EE00E686D65D}" srcOrd="1" destOrd="0" presId="urn:microsoft.com/office/officeart/2005/8/layout/process5"/>
    <dgm:cxn modelId="{52D19198-A6BA-46C2-AD6F-4E203ECE4818}" type="presOf" srcId="{3D0F2F4A-F7E9-46C5-A3D7-94DF680090B8}" destId="{51D4D5C5-7FC3-4B1F-B685-E9FD4F1EC305}" srcOrd="0" destOrd="0" presId="urn:microsoft.com/office/officeart/2005/8/layout/process5"/>
    <dgm:cxn modelId="{2721EC96-A7BA-451F-BC95-E34C894E205D}" type="presOf" srcId="{B0A751CF-F6CE-4864-B005-71BFF56CD684}" destId="{8A87770D-1F8E-456C-A718-01582921E596}" srcOrd="1" destOrd="0" presId="urn:microsoft.com/office/officeart/2005/8/layout/process5"/>
    <dgm:cxn modelId="{13DE625A-6347-4714-9A81-FF174E5743C1}" type="presOf" srcId="{B0A751CF-F6CE-4864-B005-71BFF56CD684}" destId="{E1D21571-4575-46B2-BB7D-AE39EC0C72D5}" srcOrd="0" destOrd="0" presId="urn:microsoft.com/office/officeart/2005/8/layout/process5"/>
    <dgm:cxn modelId="{037A5DAB-66C4-40A2-958F-54390D5EDA42}" type="presParOf" srcId="{51D4D5C5-7FC3-4B1F-B685-E9FD4F1EC305}" destId="{9691E97F-1676-49C0-A26A-5051F534EB54}" srcOrd="0" destOrd="0" presId="urn:microsoft.com/office/officeart/2005/8/layout/process5"/>
    <dgm:cxn modelId="{9085D185-DE86-4577-BFA4-0C0098F14BC8}" type="presParOf" srcId="{51D4D5C5-7FC3-4B1F-B685-E9FD4F1EC305}" destId="{19FC9B23-BAE2-41D8-80C5-1759F72B292D}" srcOrd="1" destOrd="0" presId="urn:microsoft.com/office/officeart/2005/8/layout/process5"/>
    <dgm:cxn modelId="{D8C009BC-1DED-44D5-BECC-EED63C5A2742}" type="presParOf" srcId="{19FC9B23-BAE2-41D8-80C5-1759F72B292D}" destId="{DD56EF96-85B0-43FD-A9D5-1D644F35AAED}" srcOrd="0" destOrd="0" presId="urn:microsoft.com/office/officeart/2005/8/layout/process5"/>
    <dgm:cxn modelId="{5F875C55-8008-4AEB-8E4E-2CA674CBD6BC}" type="presParOf" srcId="{51D4D5C5-7FC3-4B1F-B685-E9FD4F1EC305}" destId="{58420B49-AD6E-4F48-85C0-F420B3BF172F}" srcOrd="2" destOrd="0" presId="urn:microsoft.com/office/officeart/2005/8/layout/process5"/>
    <dgm:cxn modelId="{EF8A97C0-426E-43B1-A352-62D06B5F9A16}" type="presParOf" srcId="{51D4D5C5-7FC3-4B1F-B685-E9FD4F1EC305}" destId="{2E16DC58-F1DC-46D7-B4E4-93F546967372}" srcOrd="3" destOrd="0" presId="urn:microsoft.com/office/officeart/2005/8/layout/process5"/>
    <dgm:cxn modelId="{9DDCEF4D-3EBF-46AF-A0E6-06A466D45819}" type="presParOf" srcId="{2E16DC58-F1DC-46D7-B4E4-93F546967372}" destId="{E2B842D3-F396-484C-88D2-EE00E686D65D}" srcOrd="0" destOrd="0" presId="urn:microsoft.com/office/officeart/2005/8/layout/process5"/>
    <dgm:cxn modelId="{BBF325EC-827E-4BF8-9087-97F093D5DE5C}" type="presParOf" srcId="{51D4D5C5-7FC3-4B1F-B685-E9FD4F1EC305}" destId="{25A69BD6-6010-4C8A-8A2B-C6E896CD4F05}" srcOrd="4" destOrd="0" presId="urn:microsoft.com/office/officeart/2005/8/layout/process5"/>
    <dgm:cxn modelId="{13D34F3D-1A95-490C-93C6-7DE477C86666}" type="presParOf" srcId="{51D4D5C5-7FC3-4B1F-B685-E9FD4F1EC305}" destId="{F7697D91-12BA-4984-BEDC-DB396652F610}" srcOrd="5" destOrd="0" presId="urn:microsoft.com/office/officeart/2005/8/layout/process5"/>
    <dgm:cxn modelId="{937A7C56-86FF-4864-A2D4-BCA0B704F157}" type="presParOf" srcId="{F7697D91-12BA-4984-BEDC-DB396652F610}" destId="{6F733612-F52E-4671-BC15-E37391EB7830}" srcOrd="0" destOrd="0" presId="urn:microsoft.com/office/officeart/2005/8/layout/process5"/>
    <dgm:cxn modelId="{7312D16B-3200-4EF7-A550-267579EE3485}" type="presParOf" srcId="{51D4D5C5-7FC3-4B1F-B685-E9FD4F1EC305}" destId="{F630CB40-1A7E-4442-B301-4AAEE6F179DE}" srcOrd="6" destOrd="0" presId="urn:microsoft.com/office/officeart/2005/8/layout/process5"/>
    <dgm:cxn modelId="{A482A81D-D1D3-4BB9-B358-9921412242FA}" type="presParOf" srcId="{51D4D5C5-7FC3-4B1F-B685-E9FD4F1EC305}" destId="{E1D21571-4575-46B2-BB7D-AE39EC0C72D5}" srcOrd="7" destOrd="0" presId="urn:microsoft.com/office/officeart/2005/8/layout/process5"/>
    <dgm:cxn modelId="{1A0D55E5-A1F9-4281-93FF-648D068690A3}" type="presParOf" srcId="{E1D21571-4575-46B2-BB7D-AE39EC0C72D5}" destId="{8A87770D-1F8E-456C-A718-01582921E596}" srcOrd="0" destOrd="0" presId="urn:microsoft.com/office/officeart/2005/8/layout/process5"/>
    <dgm:cxn modelId="{E399774C-A871-457C-B7EF-03800DD01F2F}" type="presParOf" srcId="{51D4D5C5-7FC3-4B1F-B685-E9FD4F1EC305}" destId="{41C8DBC8-700C-4C03-AE19-0679A4C9973D}"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55130E-0441-476B-BE02-BB7E3C8EC4D1}" type="doc">
      <dgm:prSet loTypeId="urn:microsoft.com/office/officeart/2005/8/layout/arrow4" loCatId="process" qsTypeId="urn:microsoft.com/office/officeart/2005/8/quickstyle/3d9" qsCatId="3D" csTypeId="urn:microsoft.com/office/officeart/2005/8/colors/colorful2" csCatId="colorful" phldr="1"/>
      <dgm:spPr/>
      <dgm:t>
        <a:bodyPr/>
        <a:lstStyle/>
        <a:p>
          <a:endParaRPr lang="es-CR"/>
        </a:p>
      </dgm:t>
    </dgm:pt>
    <dgm:pt modelId="{35DEA30D-7EA0-438D-85E9-D1F7A0BE3648}">
      <dgm:prSet phldrT="[Text]"/>
      <dgm:spPr/>
      <dgm:t>
        <a:bodyPr/>
        <a:lstStyle/>
        <a:p>
          <a:r>
            <a:rPr lang="es-CR" dirty="0" smtClean="0"/>
            <a:t>Panamá y Nicaragua</a:t>
          </a:r>
          <a:endParaRPr lang="es-CR" dirty="0"/>
        </a:p>
      </dgm:t>
    </dgm:pt>
    <dgm:pt modelId="{27DBCCF4-DF10-49B2-B1FD-E919D6D6028B}" type="parTrans" cxnId="{6159B17B-6885-44A7-91ED-F3096ADC24A7}">
      <dgm:prSet/>
      <dgm:spPr/>
      <dgm:t>
        <a:bodyPr/>
        <a:lstStyle/>
        <a:p>
          <a:endParaRPr lang="es-CR"/>
        </a:p>
      </dgm:t>
    </dgm:pt>
    <dgm:pt modelId="{93B292ED-A8E8-41C1-952A-1A7A9F1DFF0D}" type="sibTrans" cxnId="{6159B17B-6885-44A7-91ED-F3096ADC24A7}">
      <dgm:prSet/>
      <dgm:spPr/>
      <dgm:t>
        <a:bodyPr/>
        <a:lstStyle/>
        <a:p>
          <a:endParaRPr lang="es-CR"/>
        </a:p>
      </dgm:t>
    </dgm:pt>
    <dgm:pt modelId="{1DCBE6D8-E13B-47AD-8B0C-194077248A3E}">
      <dgm:prSet phldrT="[Text]"/>
      <dgm:spPr/>
      <dgm:t>
        <a:bodyPr/>
        <a:lstStyle/>
        <a:p>
          <a:r>
            <a:rPr lang="es-CR" dirty="0" smtClean="0"/>
            <a:t>Costa Rica</a:t>
          </a:r>
          <a:endParaRPr lang="es-CR" dirty="0"/>
        </a:p>
      </dgm:t>
    </dgm:pt>
    <dgm:pt modelId="{0DFD4283-15F9-4F33-8D7F-2453A9D7531D}" type="parTrans" cxnId="{F349A8A6-5C3D-44AD-8F75-9D501F18CDE9}">
      <dgm:prSet/>
      <dgm:spPr/>
      <dgm:t>
        <a:bodyPr/>
        <a:lstStyle/>
        <a:p>
          <a:endParaRPr lang="es-CR"/>
        </a:p>
      </dgm:t>
    </dgm:pt>
    <dgm:pt modelId="{E367CD15-1B28-4304-9049-6F99038D75D7}" type="sibTrans" cxnId="{F349A8A6-5C3D-44AD-8F75-9D501F18CDE9}">
      <dgm:prSet/>
      <dgm:spPr/>
      <dgm:t>
        <a:bodyPr/>
        <a:lstStyle/>
        <a:p>
          <a:endParaRPr lang="es-CR"/>
        </a:p>
      </dgm:t>
    </dgm:pt>
    <dgm:pt modelId="{597E1AB8-5318-4768-ADD7-F5699BE50296}" type="pres">
      <dgm:prSet presAssocID="{9A55130E-0441-476B-BE02-BB7E3C8EC4D1}" presName="compositeShape" presStyleCnt="0">
        <dgm:presLayoutVars>
          <dgm:chMax val="2"/>
          <dgm:dir/>
          <dgm:resizeHandles val="exact"/>
        </dgm:presLayoutVars>
      </dgm:prSet>
      <dgm:spPr/>
      <dgm:t>
        <a:bodyPr/>
        <a:lstStyle/>
        <a:p>
          <a:endParaRPr lang="es-CR"/>
        </a:p>
      </dgm:t>
    </dgm:pt>
    <dgm:pt modelId="{090A6C92-BBBE-413C-BBFE-776FA3D991CA}" type="pres">
      <dgm:prSet presAssocID="{35DEA30D-7EA0-438D-85E9-D1F7A0BE3648}" presName="upArrow" presStyleLbl="node1" presStyleIdx="0" presStyleCnt="2"/>
      <dgm:spPr/>
      <dgm:t>
        <a:bodyPr/>
        <a:lstStyle/>
        <a:p>
          <a:endParaRPr lang="es-CR"/>
        </a:p>
      </dgm:t>
    </dgm:pt>
    <dgm:pt modelId="{156113F1-CB50-4500-A264-66E76FF1A26E}" type="pres">
      <dgm:prSet presAssocID="{35DEA30D-7EA0-438D-85E9-D1F7A0BE3648}" presName="upArrowText" presStyleLbl="revTx" presStyleIdx="0" presStyleCnt="2">
        <dgm:presLayoutVars>
          <dgm:chMax val="0"/>
          <dgm:bulletEnabled val="1"/>
        </dgm:presLayoutVars>
      </dgm:prSet>
      <dgm:spPr/>
      <dgm:t>
        <a:bodyPr/>
        <a:lstStyle/>
        <a:p>
          <a:endParaRPr lang="es-CR"/>
        </a:p>
      </dgm:t>
    </dgm:pt>
    <dgm:pt modelId="{C694878D-E4EE-4C8C-A241-3DBD24499B8F}" type="pres">
      <dgm:prSet presAssocID="{1DCBE6D8-E13B-47AD-8B0C-194077248A3E}" presName="downArrow" presStyleLbl="node1" presStyleIdx="1" presStyleCnt="2"/>
      <dgm:spPr/>
      <dgm:t>
        <a:bodyPr/>
        <a:lstStyle/>
        <a:p>
          <a:endParaRPr lang="es-CR"/>
        </a:p>
      </dgm:t>
    </dgm:pt>
    <dgm:pt modelId="{0FF2F81E-B16C-4F94-8CED-AB94611B820B}" type="pres">
      <dgm:prSet presAssocID="{1DCBE6D8-E13B-47AD-8B0C-194077248A3E}" presName="downArrowText" presStyleLbl="revTx" presStyleIdx="1" presStyleCnt="2">
        <dgm:presLayoutVars>
          <dgm:chMax val="0"/>
          <dgm:bulletEnabled val="1"/>
        </dgm:presLayoutVars>
      </dgm:prSet>
      <dgm:spPr/>
      <dgm:t>
        <a:bodyPr/>
        <a:lstStyle/>
        <a:p>
          <a:endParaRPr lang="es-CR"/>
        </a:p>
      </dgm:t>
    </dgm:pt>
  </dgm:ptLst>
  <dgm:cxnLst>
    <dgm:cxn modelId="{4570CB11-39EC-4E07-B4FB-157B9283EBE2}" type="presOf" srcId="{35DEA30D-7EA0-438D-85E9-D1F7A0BE3648}" destId="{156113F1-CB50-4500-A264-66E76FF1A26E}" srcOrd="0" destOrd="0" presId="urn:microsoft.com/office/officeart/2005/8/layout/arrow4"/>
    <dgm:cxn modelId="{32A20775-444A-40E7-B02F-28E232A3624E}" type="presOf" srcId="{9A55130E-0441-476B-BE02-BB7E3C8EC4D1}" destId="{597E1AB8-5318-4768-ADD7-F5699BE50296}" srcOrd="0" destOrd="0" presId="urn:microsoft.com/office/officeart/2005/8/layout/arrow4"/>
    <dgm:cxn modelId="{6159B17B-6885-44A7-91ED-F3096ADC24A7}" srcId="{9A55130E-0441-476B-BE02-BB7E3C8EC4D1}" destId="{35DEA30D-7EA0-438D-85E9-D1F7A0BE3648}" srcOrd="0" destOrd="0" parTransId="{27DBCCF4-DF10-49B2-B1FD-E919D6D6028B}" sibTransId="{93B292ED-A8E8-41C1-952A-1A7A9F1DFF0D}"/>
    <dgm:cxn modelId="{EF3E68A7-37EA-4C49-B39C-536911AD0338}" type="presOf" srcId="{1DCBE6D8-E13B-47AD-8B0C-194077248A3E}" destId="{0FF2F81E-B16C-4F94-8CED-AB94611B820B}" srcOrd="0" destOrd="0" presId="urn:microsoft.com/office/officeart/2005/8/layout/arrow4"/>
    <dgm:cxn modelId="{F349A8A6-5C3D-44AD-8F75-9D501F18CDE9}" srcId="{9A55130E-0441-476B-BE02-BB7E3C8EC4D1}" destId="{1DCBE6D8-E13B-47AD-8B0C-194077248A3E}" srcOrd="1" destOrd="0" parTransId="{0DFD4283-15F9-4F33-8D7F-2453A9D7531D}" sibTransId="{E367CD15-1B28-4304-9049-6F99038D75D7}"/>
    <dgm:cxn modelId="{0FC1BECF-0175-47F9-91A4-EF5478F93269}" type="presParOf" srcId="{597E1AB8-5318-4768-ADD7-F5699BE50296}" destId="{090A6C92-BBBE-413C-BBFE-776FA3D991CA}" srcOrd="0" destOrd="0" presId="urn:microsoft.com/office/officeart/2005/8/layout/arrow4"/>
    <dgm:cxn modelId="{93659FE6-78D5-4BD9-9313-B8BBB94E3C7A}" type="presParOf" srcId="{597E1AB8-5318-4768-ADD7-F5699BE50296}" destId="{156113F1-CB50-4500-A264-66E76FF1A26E}" srcOrd="1" destOrd="0" presId="urn:microsoft.com/office/officeart/2005/8/layout/arrow4"/>
    <dgm:cxn modelId="{0C2AA986-6528-42AF-9509-09AB8CCDFE33}" type="presParOf" srcId="{597E1AB8-5318-4768-ADD7-F5699BE50296}" destId="{C694878D-E4EE-4C8C-A241-3DBD24499B8F}" srcOrd="2" destOrd="0" presId="urn:microsoft.com/office/officeart/2005/8/layout/arrow4"/>
    <dgm:cxn modelId="{48519672-4008-43D3-8574-5E0C1269FF6F}" type="presParOf" srcId="{597E1AB8-5318-4768-ADD7-F5699BE50296}" destId="{0FF2F81E-B16C-4F94-8CED-AB94611B820B}" srcOrd="3" destOrd="0" presId="urn:microsoft.com/office/officeart/2005/8/layout/arrow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094538-7956-492B-8586-B079D4718BFF}">
      <dsp:nvSpPr>
        <dsp:cNvPr id="0" name=""/>
        <dsp:cNvSpPr/>
      </dsp:nvSpPr>
      <dsp:spPr>
        <a:xfrm>
          <a:off x="2697653" y="177114"/>
          <a:ext cx="65755" cy="1216997"/>
        </a:xfrm>
        <a:prstGeom prst="rect">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AE8A2-9654-4A0D-B72C-A8649114F09E}">
      <dsp:nvSpPr>
        <dsp:cNvPr id="0" name=""/>
        <dsp:cNvSpPr/>
      </dsp:nvSpPr>
      <dsp:spPr>
        <a:xfrm>
          <a:off x="138661" y="177929"/>
          <a:ext cx="938489" cy="1216997"/>
        </a:xfrm>
        <a:prstGeom prst="frame">
          <a:avLst>
            <a:gd name="adj1" fmla="val 5450"/>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E2D07D-20B9-4794-9F6A-9977FBE43D82}">
      <dsp:nvSpPr>
        <dsp:cNvPr id="0" name=""/>
        <dsp:cNvSpPr/>
      </dsp:nvSpPr>
      <dsp:spPr>
        <a:xfrm>
          <a:off x="1050575" y="30636"/>
          <a:ext cx="1644444" cy="1151173"/>
        </a:xfrm>
        <a:prstGeom prst="rect">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8DF4E-6B50-482F-9926-803DFE95388E}">
      <dsp:nvSpPr>
        <dsp:cNvPr id="0" name=""/>
        <dsp:cNvSpPr/>
      </dsp:nvSpPr>
      <dsp:spPr>
        <a:xfrm>
          <a:off x="152853" y="223013"/>
          <a:ext cx="1577584" cy="1084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s-CR" sz="2000" kern="1200" dirty="0" smtClean="0"/>
            <a:t>2012</a:t>
          </a:r>
          <a:endParaRPr lang="es-CR" sz="2000" kern="1200" dirty="0"/>
        </a:p>
      </dsp:txBody>
      <dsp:txXfrm>
        <a:off x="152853" y="223013"/>
        <a:ext cx="1577584" cy="1084805"/>
      </dsp:txXfrm>
    </dsp:sp>
    <dsp:sp modelId="{7ECBDFD6-8912-4F59-B1A4-1422BF6F2185}">
      <dsp:nvSpPr>
        <dsp:cNvPr id="0" name=""/>
        <dsp:cNvSpPr/>
      </dsp:nvSpPr>
      <dsp:spPr>
        <a:xfrm>
          <a:off x="1160607" y="1219199"/>
          <a:ext cx="1468293" cy="422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933450">
            <a:lnSpc>
              <a:spcPct val="90000"/>
            </a:lnSpc>
            <a:spcBef>
              <a:spcPct val="0"/>
            </a:spcBef>
            <a:spcAft>
              <a:spcPct val="35000"/>
            </a:spcAft>
          </a:pPr>
          <a:r>
            <a:rPr lang="es-CR" sz="2100" kern="1200" dirty="0" smtClean="0"/>
            <a:t>1075 Billones</a:t>
          </a:r>
          <a:endParaRPr lang="es-CR" sz="2100" kern="1200" dirty="0"/>
        </a:p>
      </dsp:txBody>
      <dsp:txXfrm>
        <a:off x="1160607" y="1219199"/>
        <a:ext cx="1468293" cy="4222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F2AB52-5D66-4A5D-B4CB-7B088B61D4B6}">
      <dsp:nvSpPr>
        <dsp:cNvPr id="0" name=""/>
        <dsp:cNvSpPr/>
      </dsp:nvSpPr>
      <dsp:spPr>
        <a:xfrm>
          <a:off x="1075747" y="0"/>
          <a:ext cx="658368" cy="365760"/>
        </a:xfrm>
        <a:prstGeom prst="roundRect">
          <a:avLst>
            <a:gd name="adj" fmla="val 10000"/>
          </a:avLst>
        </a:prstGeom>
        <a:solidFill>
          <a:schemeClr val="accent2">
            <a:tint val="40000"/>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kern="1200" dirty="0" smtClean="0"/>
            <a:t>Turistas</a:t>
          </a:r>
          <a:endParaRPr lang="es-CR" sz="1300" kern="1200" dirty="0"/>
        </a:p>
      </dsp:txBody>
      <dsp:txXfrm>
        <a:off x="1075747" y="0"/>
        <a:ext cx="658368" cy="365760"/>
      </dsp:txXfrm>
    </dsp:sp>
    <dsp:sp modelId="{BA730968-EF5D-4CBE-8210-FD1B352DC750}">
      <dsp:nvSpPr>
        <dsp:cNvPr id="0" name=""/>
        <dsp:cNvSpPr/>
      </dsp:nvSpPr>
      <dsp:spPr>
        <a:xfrm>
          <a:off x="2026723" y="0"/>
          <a:ext cx="658368" cy="365760"/>
        </a:xfrm>
        <a:prstGeom prst="roundRect">
          <a:avLst>
            <a:gd name="adj" fmla="val 10000"/>
          </a:avLst>
        </a:prstGeom>
        <a:solidFill>
          <a:schemeClr val="accent2">
            <a:tint val="40000"/>
            <a:alpha val="90000"/>
            <a:hueOff val="1675274"/>
            <a:satOff val="-1459"/>
            <a:lumOff val="-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CR" sz="1300" kern="1200" dirty="0" smtClean="0"/>
            <a:t>-7.9%</a:t>
          </a:r>
          <a:endParaRPr lang="es-CR" sz="1300" kern="1200" dirty="0"/>
        </a:p>
      </dsp:txBody>
      <dsp:txXfrm>
        <a:off x="2026723" y="0"/>
        <a:ext cx="658368" cy="365760"/>
      </dsp:txXfrm>
    </dsp:sp>
    <dsp:sp modelId="{33C955F9-DC4C-4485-BAA6-52901C78D8B3}">
      <dsp:nvSpPr>
        <dsp:cNvPr id="0" name=""/>
        <dsp:cNvSpPr/>
      </dsp:nvSpPr>
      <dsp:spPr>
        <a:xfrm>
          <a:off x="1743259" y="1554479"/>
          <a:ext cx="274320" cy="274320"/>
        </a:xfrm>
        <a:prstGeom prst="triangle">
          <a:avLst/>
        </a:prstGeom>
        <a:solidFill>
          <a:schemeClr val="accent2">
            <a:tint val="40000"/>
            <a:alpha val="90000"/>
            <a:hueOff val="3350547"/>
            <a:satOff val="-2919"/>
            <a:lumOff val="-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208F08C1-1550-445D-AF69-1E4FEC563F12}">
      <dsp:nvSpPr>
        <dsp:cNvPr id="0" name=""/>
        <dsp:cNvSpPr/>
      </dsp:nvSpPr>
      <dsp:spPr>
        <a:xfrm rot="240000">
          <a:off x="1057208" y="1436930"/>
          <a:ext cx="1646422" cy="115129"/>
        </a:xfrm>
        <a:prstGeom prst="rect">
          <a:avLst/>
        </a:prstGeom>
        <a:solidFill>
          <a:schemeClr val="accent2">
            <a:tint val="40000"/>
            <a:alpha val="90000"/>
            <a:hueOff val="5025821"/>
            <a:satOff val="-4378"/>
            <a:lumOff val="-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dsp:style>
    </dsp:sp>
    <dsp:sp modelId="{309E2E4E-5940-4CC9-B48F-91B1B587FD97}">
      <dsp:nvSpPr>
        <dsp:cNvPr id="0" name=""/>
        <dsp:cNvSpPr/>
      </dsp:nvSpPr>
      <dsp:spPr>
        <a:xfrm rot="240000">
          <a:off x="2045741" y="1149079"/>
          <a:ext cx="656907" cy="306051"/>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R" sz="1100" kern="1200" dirty="0" smtClean="0"/>
            <a:t>-85.3%</a:t>
          </a:r>
          <a:endParaRPr lang="es-CR" sz="1100" kern="1200" dirty="0"/>
        </a:p>
      </dsp:txBody>
      <dsp:txXfrm rot="240000">
        <a:off x="2045741" y="1149079"/>
        <a:ext cx="656907" cy="306051"/>
      </dsp:txXfrm>
    </dsp:sp>
    <dsp:sp modelId="{312DFD25-32CD-41D1-833E-BD2E2D8A0C6B}">
      <dsp:nvSpPr>
        <dsp:cNvPr id="0" name=""/>
        <dsp:cNvSpPr/>
      </dsp:nvSpPr>
      <dsp:spPr>
        <a:xfrm rot="240000">
          <a:off x="2069516" y="819895"/>
          <a:ext cx="656907" cy="306051"/>
        </a:xfrm>
        <a:prstGeom prst="roundRect">
          <a:avLst/>
        </a:prstGeom>
        <a:solidFill>
          <a:schemeClr val="accent2">
            <a:hueOff val="1170380"/>
            <a:satOff val="-1460"/>
            <a:lumOff val="34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R" sz="1100" kern="1200" dirty="0" smtClean="0"/>
            <a:t>-9.0%</a:t>
          </a:r>
          <a:endParaRPr lang="es-CR" sz="1100" kern="1200" dirty="0"/>
        </a:p>
      </dsp:txBody>
      <dsp:txXfrm rot="240000">
        <a:off x="2069516" y="819895"/>
        <a:ext cx="656907" cy="306051"/>
      </dsp:txXfrm>
    </dsp:sp>
    <dsp:sp modelId="{B91F4DFF-6C61-4CF6-8FED-804F3A1924DE}">
      <dsp:nvSpPr>
        <dsp:cNvPr id="0" name=""/>
        <dsp:cNvSpPr/>
      </dsp:nvSpPr>
      <dsp:spPr>
        <a:xfrm rot="240000">
          <a:off x="2093290" y="498026"/>
          <a:ext cx="656907" cy="306051"/>
        </a:xfrm>
        <a:prstGeom prst="roundRect">
          <a:avLst/>
        </a:prstGeom>
        <a:no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CR" sz="1100" kern="1200" dirty="0"/>
        </a:p>
      </dsp:txBody>
      <dsp:txXfrm rot="240000">
        <a:off x="2093290" y="498026"/>
        <a:ext cx="656907" cy="306051"/>
      </dsp:txXfrm>
    </dsp:sp>
    <dsp:sp modelId="{B410B8BA-F8D5-482E-9167-01127C76525E}">
      <dsp:nvSpPr>
        <dsp:cNvPr id="0" name=""/>
        <dsp:cNvSpPr/>
      </dsp:nvSpPr>
      <dsp:spPr>
        <a:xfrm rot="240000">
          <a:off x="1103909" y="1083242"/>
          <a:ext cx="656907" cy="306051"/>
        </a:xfrm>
        <a:prstGeom prst="roundRect">
          <a:avLst/>
        </a:prstGeom>
        <a:solidFill>
          <a:schemeClr val="accent2">
            <a:hueOff val="3511139"/>
            <a:satOff val="-4379"/>
            <a:lumOff val="10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R" sz="1100" kern="1200" dirty="0" smtClean="0"/>
            <a:t>Inversión</a:t>
          </a:r>
          <a:endParaRPr lang="es-CR" sz="1100" kern="1200" dirty="0"/>
        </a:p>
      </dsp:txBody>
      <dsp:txXfrm rot="240000">
        <a:off x="1103909" y="1083242"/>
        <a:ext cx="656907" cy="306051"/>
      </dsp:txXfrm>
    </dsp:sp>
    <dsp:sp modelId="{186761BA-3BB5-42AF-89CD-0B64513AB022}">
      <dsp:nvSpPr>
        <dsp:cNvPr id="0" name=""/>
        <dsp:cNvSpPr/>
      </dsp:nvSpPr>
      <dsp:spPr>
        <a:xfrm rot="240000">
          <a:off x="1127684" y="754058"/>
          <a:ext cx="656907" cy="306051"/>
        </a:xfrm>
        <a:prstGeom prst="roundRect">
          <a:avLst/>
        </a:prstGeom>
        <a:solidFill>
          <a:schemeClr val="accent2">
            <a:hueOff val="4681519"/>
            <a:satOff val="-5839"/>
            <a:lumOff val="137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R" sz="1100" kern="1200" dirty="0" smtClean="0"/>
            <a:t>Divisas</a:t>
          </a:r>
          <a:endParaRPr lang="es-CR" sz="1100" kern="1200" dirty="0"/>
        </a:p>
      </dsp:txBody>
      <dsp:txXfrm rot="240000">
        <a:off x="1127684" y="754058"/>
        <a:ext cx="656907" cy="3060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915818-FF83-463C-8192-97456DBA4EF3}">
      <dsp:nvSpPr>
        <dsp:cNvPr id="0" name=""/>
        <dsp:cNvSpPr/>
      </dsp:nvSpPr>
      <dsp:spPr>
        <a:xfrm>
          <a:off x="342899" y="361200"/>
          <a:ext cx="2057400" cy="1106399"/>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C3503-AF4E-4ADE-AF85-7A3BB223AA5A}">
      <dsp:nvSpPr>
        <dsp:cNvPr id="0" name=""/>
        <dsp:cNvSpPr/>
      </dsp:nvSpPr>
      <dsp:spPr>
        <a:xfrm>
          <a:off x="1371599" y="478545"/>
          <a:ext cx="274" cy="871708"/>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ED1F8-D11B-440A-BFCA-138869570752}">
      <dsp:nvSpPr>
        <dsp:cNvPr id="0" name=""/>
        <dsp:cNvSpPr/>
      </dsp:nvSpPr>
      <dsp:spPr>
        <a:xfrm>
          <a:off x="411479" y="445018"/>
          <a:ext cx="891540" cy="938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R" sz="2400" kern="1200" dirty="0" smtClean="0"/>
            <a:t>-</a:t>
          </a:r>
          <a:r>
            <a:rPr lang="es-CR" sz="2000" kern="1200" dirty="0" smtClean="0"/>
            <a:t>105.1</a:t>
          </a:r>
          <a:endParaRPr lang="es-CR" sz="2400" kern="1200" dirty="0"/>
        </a:p>
      </dsp:txBody>
      <dsp:txXfrm>
        <a:off x="411479" y="445018"/>
        <a:ext cx="891540" cy="938763"/>
      </dsp:txXfrm>
    </dsp:sp>
    <dsp:sp modelId="{CDB641EC-0A5A-4957-8A07-C12A09ABA0DD}">
      <dsp:nvSpPr>
        <dsp:cNvPr id="0" name=""/>
        <dsp:cNvSpPr/>
      </dsp:nvSpPr>
      <dsp:spPr>
        <a:xfrm>
          <a:off x="1440179" y="445018"/>
          <a:ext cx="891540" cy="938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R" sz="2400" kern="1200" dirty="0" smtClean="0"/>
            <a:t>- </a:t>
          </a:r>
          <a:r>
            <a:rPr lang="es-CR" sz="2000" kern="1200" dirty="0" smtClean="0"/>
            <a:t>7.5</a:t>
          </a:r>
          <a:r>
            <a:rPr lang="es-CR" sz="2400" kern="1200" dirty="0" smtClean="0"/>
            <a:t>%</a:t>
          </a:r>
          <a:endParaRPr lang="es-CR" sz="2400" kern="1200" dirty="0"/>
        </a:p>
      </dsp:txBody>
      <dsp:txXfrm>
        <a:off x="1440179" y="445018"/>
        <a:ext cx="891540" cy="938763"/>
      </dsp:txXfrm>
    </dsp:sp>
    <dsp:sp modelId="{2840C6D6-A350-419C-81E3-4A6198C7424E}">
      <dsp:nvSpPr>
        <dsp:cNvPr id="0" name=""/>
        <dsp:cNvSpPr/>
      </dsp:nvSpPr>
      <dsp:spPr>
        <a:xfrm rot="16200000">
          <a:off x="-432040" y="508259"/>
          <a:ext cx="1206981" cy="342900"/>
        </a:xfrm>
        <a:prstGeom prst="rightArrow">
          <a:avLst>
            <a:gd name="adj1" fmla="val 49830"/>
            <a:gd name="adj2" fmla="val 60660"/>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r" defTabSz="311150">
            <a:lnSpc>
              <a:spcPct val="90000"/>
            </a:lnSpc>
            <a:spcBef>
              <a:spcPct val="0"/>
            </a:spcBef>
            <a:spcAft>
              <a:spcPct val="35000"/>
            </a:spcAft>
          </a:pPr>
          <a:r>
            <a:rPr lang="es-CR" sz="700" kern="1200" dirty="0" smtClean="0"/>
            <a:t>1407.9</a:t>
          </a:r>
          <a:endParaRPr lang="es-CR" sz="700" kern="1200" dirty="0"/>
        </a:p>
      </dsp:txBody>
      <dsp:txXfrm rot="16200000">
        <a:off x="-432040" y="508259"/>
        <a:ext cx="1206981" cy="342900"/>
      </dsp:txXfrm>
    </dsp:sp>
    <dsp:sp modelId="{5A579E06-C36D-49A7-ABA3-62962836A9C8}">
      <dsp:nvSpPr>
        <dsp:cNvPr id="0" name=""/>
        <dsp:cNvSpPr/>
      </dsp:nvSpPr>
      <dsp:spPr>
        <a:xfrm rot="5400000">
          <a:off x="1968259" y="977640"/>
          <a:ext cx="1206981" cy="342900"/>
        </a:xfrm>
        <a:prstGeom prst="rightArrow">
          <a:avLst>
            <a:gd name="adj1" fmla="val 49830"/>
            <a:gd name="adj2" fmla="val 60660"/>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r" defTabSz="311150">
            <a:lnSpc>
              <a:spcPct val="90000"/>
            </a:lnSpc>
            <a:spcBef>
              <a:spcPct val="0"/>
            </a:spcBef>
            <a:spcAft>
              <a:spcPct val="35000"/>
            </a:spcAft>
          </a:pPr>
          <a:r>
            <a:rPr lang="es-CR" sz="700" kern="1200" dirty="0" smtClean="0"/>
            <a:t>1302.8</a:t>
          </a:r>
          <a:endParaRPr lang="es-CR" sz="700" kern="1200" dirty="0"/>
        </a:p>
      </dsp:txBody>
      <dsp:txXfrm rot="5400000">
        <a:off x="1968259" y="977640"/>
        <a:ext cx="1206981" cy="3429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915818-FF83-463C-8192-97456DBA4EF3}">
      <dsp:nvSpPr>
        <dsp:cNvPr id="0" name=""/>
        <dsp:cNvSpPr/>
      </dsp:nvSpPr>
      <dsp:spPr>
        <a:xfrm>
          <a:off x="342900" y="361200"/>
          <a:ext cx="2057399" cy="1106399"/>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C3503-AF4E-4ADE-AF85-7A3BB223AA5A}">
      <dsp:nvSpPr>
        <dsp:cNvPr id="0" name=""/>
        <dsp:cNvSpPr/>
      </dsp:nvSpPr>
      <dsp:spPr>
        <a:xfrm>
          <a:off x="1371600" y="478545"/>
          <a:ext cx="274" cy="871708"/>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ED1F8-D11B-440A-BFCA-138869570752}">
      <dsp:nvSpPr>
        <dsp:cNvPr id="0" name=""/>
        <dsp:cNvSpPr/>
      </dsp:nvSpPr>
      <dsp:spPr>
        <a:xfrm>
          <a:off x="411480" y="445018"/>
          <a:ext cx="891540" cy="938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t>-1</a:t>
          </a:r>
          <a:endParaRPr lang="es-CR" sz="2000" kern="1200" dirty="0"/>
        </a:p>
      </dsp:txBody>
      <dsp:txXfrm>
        <a:off x="411480" y="445018"/>
        <a:ext cx="891540" cy="938763"/>
      </dsp:txXfrm>
    </dsp:sp>
    <dsp:sp modelId="{CDB641EC-0A5A-4957-8A07-C12A09ABA0DD}">
      <dsp:nvSpPr>
        <dsp:cNvPr id="0" name=""/>
        <dsp:cNvSpPr/>
      </dsp:nvSpPr>
      <dsp:spPr>
        <a:xfrm>
          <a:off x="1440180" y="445018"/>
          <a:ext cx="891540" cy="9387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t>- 8.3%</a:t>
          </a:r>
          <a:endParaRPr lang="es-CR" sz="2000" kern="1200" dirty="0"/>
        </a:p>
      </dsp:txBody>
      <dsp:txXfrm>
        <a:off x="1440180" y="445018"/>
        <a:ext cx="891540" cy="938763"/>
      </dsp:txXfrm>
    </dsp:sp>
    <dsp:sp modelId="{2840C6D6-A350-419C-81E3-4A6198C7424E}">
      <dsp:nvSpPr>
        <dsp:cNvPr id="0" name=""/>
        <dsp:cNvSpPr/>
      </dsp:nvSpPr>
      <dsp:spPr>
        <a:xfrm rot="16200000">
          <a:off x="-432040" y="508259"/>
          <a:ext cx="1206981" cy="342899"/>
        </a:xfrm>
        <a:prstGeom prst="rightArrow">
          <a:avLst>
            <a:gd name="adj1" fmla="val 49830"/>
            <a:gd name="adj2" fmla="val 60660"/>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66725">
            <a:lnSpc>
              <a:spcPct val="90000"/>
            </a:lnSpc>
            <a:spcBef>
              <a:spcPct val="0"/>
            </a:spcBef>
            <a:spcAft>
              <a:spcPct val="35000"/>
            </a:spcAft>
          </a:pPr>
          <a:r>
            <a:rPr lang="es-CR" sz="1050" kern="1200" dirty="0" smtClean="0"/>
            <a:t>12</a:t>
          </a:r>
          <a:endParaRPr lang="es-CR" sz="1050" kern="1200" dirty="0"/>
        </a:p>
      </dsp:txBody>
      <dsp:txXfrm rot="16200000">
        <a:off x="-432040" y="508259"/>
        <a:ext cx="1206981" cy="342899"/>
      </dsp:txXfrm>
    </dsp:sp>
    <dsp:sp modelId="{5A579E06-C36D-49A7-ABA3-62962836A9C8}">
      <dsp:nvSpPr>
        <dsp:cNvPr id="0" name=""/>
        <dsp:cNvSpPr/>
      </dsp:nvSpPr>
      <dsp:spPr>
        <a:xfrm rot="5400000">
          <a:off x="1968259" y="977640"/>
          <a:ext cx="1206981" cy="342899"/>
        </a:xfrm>
        <a:prstGeom prst="rightArrow">
          <a:avLst>
            <a:gd name="adj1" fmla="val 49830"/>
            <a:gd name="adj2" fmla="val 60660"/>
          </a:avLst>
        </a:prstGeom>
        <a:solidFill>
          <a:schemeClr val="accent6">
            <a:tint val="4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66725">
            <a:lnSpc>
              <a:spcPct val="90000"/>
            </a:lnSpc>
            <a:spcBef>
              <a:spcPct val="0"/>
            </a:spcBef>
            <a:spcAft>
              <a:spcPct val="35000"/>
            </a:spcAft>
          </a:pPr>
          <a:r>
            <a:rPr lang="es-CR" sz="1050" kern="1200" dirty="0" smtClean="0"/>
            <a:t>11</a:t>
          </a:r>
          <a:endParaRPr lang="es-CR" sz="900" kern="1200" dirty="0"/>
        </a:p>
      </dsp:txBody>
      <dsp:txXfrm rot="5400000">
        <a:off x="1968259" y="977640"/>
        <a:ext cx="1206981" cy="3428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91E97F-1676-49C0-A26A-5051F534EB54}">
      <dsp:nvSpPr>
        <dsp:cNvPr id="0" name=""/>
        <dsp:cNvSpPr/>
      </dsp:nvSpPr>
      <dsp:spPr>
        <a:xfrm>
          <a:off x="744" y="466737"/>
          <a:ext cx="1586879" cy="952127"/>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t>3.25 Millones de Turistas</a:t>
          </a:r>
          <a:endParaRPr lang="es-CR" sz="1200" kern="1200" dirty="0"/>
        </a:p>
      </dsp:txBody>
      <dsp:txXfrm>
        <a:off x="744" y="466737"/>
        <a:ext cx="1586879" cy="952127"/>
      </dsp:txXfrm>
    </dsp:sp>
    <dsp:sp modelId="{19FC9B23-BAE2-41D8-80C5-1759F72B292D}">
      <dsp:nvSpPr>
        <dsp:cNvPr id="0" name=""/>
        <dsp:cNvSpPr/>
      </dsp:nvSpPr>
      <dsp:spPr>
        <a:xfrm>
          <a:off x="1727269" y="746028"/>
          <a:ext cx="336418" cy="393546"/>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CR" sz="1000" kern="1200" dirty="0" smtClean="0"/>
            <a:t>X</a:t>
          </a:r>
          <a:endParaRPr lang="es-CR" sz="1000" kern="1200" dirty="0"/>
        </a:p>
      </dsp:txBody>
      <dsp:txXfrm>
        <a:off x="1727269" y="746028"/>
        <a:ext cx="336418" cy="393546"/>
      </dsp:txXfrm>
    </dsp:sp>
    <dsp:sp modelId="{58420B49-AD6E-4F48-85C0-F420B3BF172F}">
      <dsp:nvSpPr>
        <dsp:cNvPr id="0" name=""/>
        <dsp:cNvSpPr/>
      </dsp:nvSpPr>
      <dsp:spPr>
        <a:xfrm>
          <a:off x="2222375" y="466737"/>
          <a:ext cx="1586879" cy="952127"/>
        </a:xfrm>
        <a:prstGeom prst="roundRect">
          <a:avLst>
            <a:gd name="adj" fmla="val 10000"/>
          </a:avLst>
        </a:prstGeom>
        <a:solidFill>
          <a:schemeClr val="accent5">
            <a:hueOff val="-2483469"/>
            <a:satOff val="9953"/>
            <a:lumOff val="2157"/>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t>$997.2 Gasto ponderado x turista</a:t>
          </a:r>
          <a:endParaRPr lang="es-CR" sz="1200" kern="1200" dirty="0"/>
        </a:p>
      </dsp:txBody>
      <dsp:txXfrm>
        <a:off x="2222375" y="466737"/>
        <a:ext cx="1586879" cy="952127"/>
      </dsp:txXfrm>
    </dsp:sp>
    <dsp:sp modelId="{2E16DC58-F1DC-46D7-B4E4-93F546967372}">
      <dsp:nvSpPr>
        <dsp:cNvPr id="0" name=""/>
        <dsp:cNvSpPr/>
      </dsp:nvSpPr>
      <dsp:spPr>
        <a:xfrm rot="5400000">
          <a:off x="2847606" y="1529947"/>
          <a:ext cx="336418" cy="393546"/>
        </a:xfrm>
        <a:prstGeom prst="rightArrow">
          <a:avLst>
            <a:gd name="adj1" fmla="val 60000"/>
            <a:gd name="adj2" fmla="val 5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CR" sz="1000" kern="1200" dirty="0" smtClean="0"/>
            <a:t>X</a:t>
          </a:r>
          <a:endParaRPr lang="es-CR" sz="1000" kern="1200" dirty="0"/>
        </a:p>
      </dsp:txBody>
      <dsp:txXfrm rot="5400000">
        <a:off x="2847606" y="1529947"/>
        <a:ext cx="336418" cy="393546"/>
      </dsp:txXfrm>
    </dsp:sp>
    <dsp:sp modelId="{25A69BD6-6010-4C8A-8A2B-C6E896CD4F05}">
      <dsp:nvSpPr>
        <dsp:cNvPr id="0" name=""/>
        <dsp:cNvSpPr/>
      </dsp:nvSpPr>
      <dsp:spPr>
        <a:xfrm>
          <a:off x="2222375" y="2053617"/>
          <a:ext cx="1586879" cy="952127"/>
        </a:xfrm>
        <a:prstGeom prst="roundRect">
          <a:avLst>
            <a:gd name="adj" fmla="val 10000"/>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Wickenden Cafe NDP"/>
            </a:rPr>
            <a:t>¢580.00 T/Cambio</a:t>
          </a:r>
          <a:endParaRPr lang="es-CR" sz="1200" kern="1200" dirty="0"/>
        </a:p>
      </dsp:txBody>
      <dsp:txXfrm>
        <a:off x="2222375" y="2053617"/>
        <a:ext cx="1586879" cy="952127"/>
      </dsp:txXfrm>
    </dsp:sp>
    <dsp:sp modelId="{F7697D91-12BA-4984-BEDC-DB396652F610}">
      <dsp:nvSpPr>
        <dsp:cNvPr id="0" name=""/>
        <dsp:cNvSpPr/>
      </dsp:nvSpPr>
      <dsp:spPr>
        <a:xfrm rot="10800000">
          <a:off x="1746312" y="2332908"/>
          <a:ext cx="336418" cy="393546"/>
        </a:xfrm>
        <a:prstGeom prst="rightArrow">
          <a:avLst>
            <a:gd name="adj1" fmla="val 60000"/>
            <a:gd name="adj2" fmla="val 5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CR" sz="1000" kern="1200" dirty="0" smtClean="0"/>
            <a:t>=</a:t>
          </a:r>
          <a:endParaRPr lang="es-CR" sz="1000" kern="1200" dirty="0"/>
        </a:p>
      </dsp:txBody>
      <dsp:txXfrm rot="10800000">
        <a:off x="1746312" y="2332908"/>
        <a:ext cx="336418" cy="393546"/>
      </dsp:txXfrm>
    </dsp:sp>
    <dsp:sp modelId="{F630CB40-1A7E-4442-B301-4AAEE6F179DE}">
      <dsp:nvSpPr>
        <dsp:cNvPr id="0" name=""/>
        <dsp:cNvSpPr/>
      </dsp:nvSpPr>
      <dsp:spPr>
        <a:xfrm>
          <a:off x="744" y="2053617"/>
          <a:ext cx="1586879" cy="952127"/>
        </a:xfrm>
        <a:prstGeom prst="roundRect">
          <a:avLst>
            <a:gd name="adj" fmla="val 10000"/>
          </a:avLst>
        </a:prstGeom>
        <a:solidFill>
          <a:schemeClr val="accent5">
            <a:hueOff val="-7450407"/>
            <a:satOff val="29858"/>
            <a:lumOff val="647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Wickenden Cafe NDP"/>
            </a:rPr>
            <a:t>¢1.880.000.000.000</a:t>
          </a:r>
          <a:endParaRPr lang="es-CR" sz="1200" kern="1200" dirty="0"/>
        </a:p>
      </dsp:txBody>
      <dsp:txXfrm>
        <a:off x="744" y="2053617"/>
        <a:ext cx="1586879" cy="952127"/>
      </dsp:txXfrm>
    </dsp:sp>
    <dsp:sp modelId="{E1D21571-4575-46B2-BB7D-AE39EC0C72D5}">
      <dsp:nvSpPr>
        <dsp:cNvPr id="0" name=""/>
        <dsp:cNvSpPr/>
      </dsp:nvSpPr>
      <dsp:spPr>
        <a:xfrm rot="5400000">
          <a:off x="625974" y="3116827"/>
          <a:ext cx="336418" cy="393546"/>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CR" sz="1000" kern="1200" dirty="0" smtClean="0"/>
            <a:t>Vs.</a:t>
          </a:r>
          <a:endParaRPr lang="es-CR" sz="1000" kern="1200" dirty="0"/>
        </a:p>
      </dsp:txBody>
      <dsp:txXfrm rot="5400000">
        <a:off x="625974" y="3116827"/>
        <a:ext cx="336418" cy="393546"/>
      </dsp:txXfrm>
    </dsp:sp>
    <dsp:sp modelId="{41C8DBC8-700C-4C03-AE19-0679A4C9973D}">
      <dsp:nvSpPr>
        <dsp:cNvPr id="0" name=""/>
        <dsp:cNvSpPr/>
      </dsp:nvSpPr>
      <dsp:spPr>
        <a:xfrm>
          <a:off x="744" y="3640497"/>
          <a:ext cx="1586879" cy="952127"/>
        </a:xfrm>
        <a:prstGeom prst="roundRect">
          <a:avLst>
            <a:gd name="adj" fmla="val 10000"/>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R" sz="1200" kern="1200" dirty="0" smtClean="0">
              <a:latin typeface="Wickenden Cafe NDP"/>
            </a:rPr>
            <a:t>¢1.093.967.000.000</a:t>
          </a:r>
          <a:endParaRPr lang="es-CR" sz="1200" kern="1200" dirty="0"/>
        </a:p>
      </dsp:txBody>
      <dsp:txXfrm>
        <a:off x="744" y="3640497"/>
        <a:ext cx="1586879" cy="95212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0A6C92-BBBE-413C-BBFE-776FA3D991CA}">
      <dsp:nvSpPr>
        <dsp:cNvPr id="0" name=""/>
        <dsp:cNvSpPr/>
      </dsp:nvSpPr>
      <dsp:spPr>
        <a:xfrm>
          <a:off x="2011" y="0"/>
          <a:ext cx="1207008" cy="1185062"/>
        </a:xfrm>
        <a:prstGeom prst="upArrow">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56113F1-CB50-4500-A264-66E76FF1A26E}">
      <dsp:nvSpPr>
        <dsp:cNvPr id="0" name=""/>
        <dsp:cNvSpPr/>
      </dsp:nvSpPr>
      <dsp:spPr>
        <a:xfrm>
          <a:off x="1245229" y="0"/>
          <a:ext cx="2048256" cy="118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sp3d extrusionH="28000" prstMaterial="matte"/>
        </a:bodyPr>
        <a:lstStyle/>
        <a:p>
          <a:pPr lvl="0" algn="l" defTabSz="1377950">
            <a:lnSpc>
              <a:spcPct val="90000"/>
            </a:lnSpc>
            <a:spcBef>
              <a:spcPct val="0"/>
            </a:spcBef>
            <a:spcAft>
              <a:spcPct val="35000"/>
            </a:spcAft>
          </a:pPr>
          <a:r>
            <a:rPr lang="es-CR" sz="3100" kern="1200" dirty="0" smtClean="0"/>
            <a:t>Panamá y Nicaragua</a:t>
          </a:r>
          <a:endParaRPr lang="es-CR" sz="3100" kern="1200" dirty="0"/>
        </a:p>
      </dsp:txBody>
      <dsp:txXfrm>
        <a:off x="1245229" y="0"/>
        <a:ext cx="2048256" cy="1185062"/>
      </dsp:txXfrm>
    </dsp:sp>
    <dsp:sp modelId="{C694878D-E4EE-4C8C-A241-3DBD24499B8F}">
      <dsp:nvSpPr>
        <dsp:cNvPr id="0" name=""/>
        <dsp:cNvSpPr/>
      </dsp:nvSpPr>
      <dsp:spPr>
        <a:xfrm>
          <a:off x="364114" y="1283817"/>
          <a:ext cx="1207008" cy="1185062"/>
        </a:xfrm>
        <a:prstGeom prst="downArrow">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FF2F81E-B16C-4F94-8CED-AB94611B820B}">
      <dsp:nvSpPr>
        <dsp:cNvPr id="0" name=""/>
        <dsp:cNvSpPr/>
      </dsp:nvSpPr>
      <dsp:spPr>
        <a:xfrm>
          <a:off x="1607332" y="1283817"/>
          <a:ext cx="2048256" cy="1185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0" rIns="220472" bIns="220472" numCol="1" spcCol="1270" anchor="ctr" anchorCtr="0">
          <a:noAutofit/>
          <a:sp3d extrusionH="28000" prstMaterial="matte"/>
        </a:bodyPr>
        <a:lstStyle/>
        <a:p>
          <a:pPr lvl="0" algn="l" defTabSz="1377950">
            <a:lnSpc>
              <a:spcPct val="90000"/>
            </a:lnSpc>
            <a:spcBef>
              <a:spcPct val="0"/>
            </a:spcBef>
            <a:spcAft>
              <a:spcPct val="35000"/>
            </a:spcAft>
          </a:pPr>
          <a:r>
            <a:rPr lang="es-CR" sz="3100" kern="1200" dirty="0" smtClean="0"/>
            <a:t>Costa Rica</a:t>
          </a:r>
          <a:endParaRPr lang="es-CR" sz="3100" kern="1200" dirty="0"/>
        </a:p>
      </dsp:txBody>
      <dsp:txXfrm>
        <a:off x="1607332" y="1283817"/>
        <a:ext cx="2048256" cy="1185062"/>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0.72222</cdr:x>
      <cdr:y>0.37281</cdr:y>
    </cdr:from>
    <cdr:to>
      <cdr:x>0.76667</cdr:x>
      <cdr:y>0.42544</cdr:y>
    </cdr:to>
    <cdr:sp macro="" textlink="">
      <cdr:nvSpPr>
        <cdr:cNvPr id="3" name="Oval 2"/>
        <cdr:cNvSpPr/>
      </cdr:nvSpPr>
      <cdr:spPr>
        <a:xfrm xmlns:a="http://schemas.openxmlformats.org/drawingml/2006/main">
          <a:off x="2971800" y="1295400"/>
          <a:ext cx="182880" cy="182880"/>
        </a:xfrm>
        <a:prstGeom xmlns:a="http://schemas.openxmlformats.org/drawingml/2006/main" prst="ellipse">
          <a:avLst/>
        </a:prstGeom>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R"/>
        </a:p>
      </cdr:txBody>
    </cdr:sp>
  </cdr:relSizeAnchor>
</c:userShapes>
</file>

<file path=ppt/drawings/drawing2.xml><?xml version="1.0" encoding="utf-8"?>
<c:userShapes xmlns:c="http://schemas.openxmlformats.org/drawingml/2006/chart">
  <cdr:relSizeAnchor xmlns:cdr="http://schemas.openxmlformats.org/drawingml/2006/chartDrawing">
    <cdr:from>
      <cdr:x>0.41088</cdr:x>
      <cdr:y>0.21464</cdr:y>
    </cdr:from>
    <cdr:to>
      <cdr:x>0.49562</cdr:x>
      <cdr:y>0.29242</cdr:y>
    </cdr:to>
    <cdr:sp macro="" textlink="">
      <cdr:nvSpPr>
        <cdr:cNvPr id="2" name="Rounded Rectangle 1"/>
        <cdr:cNvSpPr/>
      </cdr:nvSpPr>
      <cdr:spPr>
        <a:xfrm xmlns:a="http://schemas.openxmlformats.org/drawingml/2006/main">
          <a:off x="3757118" y="1472013"/>
          <a:ext cx="774807" cy="533400"/>
        </a:xfrm>
        <a:prstGeom xmlns:a="http://schemas.openxmlformats.org/drawingml/2006/main" prst="round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s-CR"/>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872539B2-9EE7-4171-8BDB-E79837A6B8DE}" type="datetimeFigureOut">
              <a:rPr lang="es-CR" smtClean="0"/>
              <a:pPr/>
              <a:t>24/02/2014</a:t>
            </a:fld>
            <a:endParaRPr lang="es-CR"/>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s-CR"/>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F4843954-0460-4133-B6DF-849BCF7E1662}" type="slidenum">
              <a:rPr lang="es-CR" smtClean="0"/>
              <a:pPr/>
              <a:t>‹Nº›</a:t>
            </a:fld>
            <a:endParaRPr lang="es-CR"/>
          </a:p>
        </p:txBody>
      </p:sp>
    </p:spTree>
    <p:extLst>
      <p:ext uri="{BB962C8B-B14F-4D97-AF65-F5344CB8AC3E}">
        <p14:creationId xmlns:p14="http://schemas.microsoft.com/office/powerpoint/2010/main" xmlns="" val="180729402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s-CR"/>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C888C51-1E79-4F1C-9A71-1C24F372ED34}" type="datetimeFigureOut">
              <a:rPr lang="es-CR" smtClean="0"/>
              <a:pPr/>
              <a:t>24/02/2014</a:t>
            </a:fld>
            <a:endParaRPr lang="es-CR"/>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s-CR"/>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s-CR"/>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2082A81E-67B1-4C96-9ECB-73938CB98737}" type="slidenum">
              <a:rPr lang="es-CR" smtClean="0"/>
              <a:pPr/>
              <a:t>‹Nº›</a:t>
            </a:fld>
            <a:endParaRPr lang="es-CR"/>
          </a:p>
        </p:txBody>
      </p:sp>
    </p:spTree>
    <p:extLst>
      <p:ext uri="{BB962C8B-B14F-4D97-AF65-F5344CB8AC3E}">
        <p14:creationId xmlns:p14="http://schemas.microsoft.com/office/powerpoint/2010/main" xmlns="" val="53079141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a:p>
        </p:txBody>
      </p:sp>
      <p:sp>
        <p:nvSpPr>
          <p:cNvPr id="4" name="Header Placeholder 3"/>
          <p:cNvSpPr>
            <a:spLocks noGrp="1"/>
          </p:cNvSpPr>
          <p:nvPr>
            <p:ph type="hdr" sz="quarter" idx="10"/>
          </p:nvPr>
        </p:nvSpPr>
        <p:spPr/>
        <p:txBody>
          <a:bodyPr/>
          <a:lstStyle/>
          <a:p>
            <a:endParaRPr lang="es-CR"/>
          </a:p>
        </p:txBody>
      </p:sp>
      <p:sp>
        <p:nvSpPr>
          <p:cNvPr id="5" name="Date Placeholder 4"/>
          <p:cNvSpPr>
            <a:spLocks noGrp="1"/>
          </p:cNvSpPr>
          <p:nvPr>
            <p:ph type="dt" idx="11"/>
          </p:nvPr>
        </p:nvSpPr>
        <p:spPr/>
        <p:txBody>
          <a:bodyPr/>
          <a:lstStyle/>
          <a:p>
            <a:fld id="{A1B25B60-F9BA-420B-A56C-E8959980CCBA}" type="datetime1">
              <a:rPr lang="es-CR" smtClean="0"/>
              <a:pPr/>
              <a:t>24/02/2014</a:t>
            </a:fld>
            <a:endParaRPr lang="es-CR"/>
          </a:p>
        </p:txBody>
      </p:sp>
      <p:sp>
        <p:nvSpPr>
          <p:cNvPr id="6" name="Footer Placeholder 5"/>
          <p:cNvSpPr>
            <a:spLocks noGrp="1"/>
          </p:cNvSpPr>
          <p:nvPr>
            <p:ph type="ftr" sz="quarter" idx="12"/>
          </p:nvPr>
        </p:nvSpPr>
        <p:spPr/>
        <p:txBody>
          <a:bodyPr/>
          <a:lstStyle/>
          <a:p>
            <a:endParaRPr lang="es-CR"/>
          </a:p>
        </p:txBody>
      </p:sp>
      <p:sp>
        <p:nvSpPr>
          <p:cNvPr id="7" name="Slide Number Placeholder 6"/>
          <p:cNvSpPr>
            <a:spLocks noGrp="1"/>
          </p:cNvSpPr>
          <p:nvPr>
            <p:ph type="sldNum" sz="quarter" idx="13"/>
          </p:nvPr>
        </p:nvSpPr>
        <p:spPr/>
        <p:txBody>
          <a:bodyPr/>
          <a:lstStyle/>
          <a:p>
            <a:fld id="{2082A81E-67B1-4C96-9ECB-73938CB98737}" type="slidenum">
              <a:rPr lang="es-CR" smtClean="0"/>
              <a:pPr/>
              <a:t>1</a:t>
            </a:fld>
            <a:endParaRPr lang="es-CR"/>
          </a:p>
        </p:txBody>
      </p:sp>
    </p:spTree>
    <p:extLst>
      <p:ext uri="{BB962C8B-B14F-4D97-AF65-F5344CB8AC3E}">
        <p14:creationId xmlns:p14="http://schemas.microsoft.com/office/powerpoint/2010/main" xmlns="" val="155615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El gasto promedio desciende de mil cuatrocientos ocho dólares por pasajero por estadía a poco mas de mil trescientos. Esto representa una merma en los ingresos por turismo de: </a:t>
            </a:r>
            <a:endParaRPr lang="es-CR" dirty="0"/>
          </a:p>
        </p:txBody>
      </p:sp>
      <p:sp>
        <p:nvSpPr>
          <p:cNvPr id="4" name="Header Placeholder 3"/>
          <p:cNvSpPr>
            <a:spLocks noGrp="1"/>
          </p:cNvSpPr>
          <p:nvPr>
            <p:ph type="hdr" sz="quarter" idx="10"/>
          </p:nvPr>
        </p:nvSpPr>
        <p:spPr/>
        <p:txBody>
          <a:bodyPr/>
          <a:lstStyle/>
          <a:p>
            <a:endParaRPr lang="es-CR"/>
          </a:p>
        </p:txBody>
      </p:sp>
      <p:sp>
        <p:nvSpPr>
          <p:cNvPr id="5" name="Date Placeholder 4"/>
          <p:cNvSpPr>
            <a:spLocks noGrp="1"/>
          </p:cNvSpPr>
          <p:nvPr>
            <p:ph type="dt" idx="11"/>
          </p:nvPr>
        </p:nvSpPr>
        <p:spPr/>
        <p:txBody>
          <a:bodyPr/>
          <a:lstStyle/>
          <a:p>
            <a:fld id="{7445F66D-6CEF-4C28-97F1-9A1EFA2C39CF}" type="datetime1">
              <a:rPr lang="es-CR" smtClean="0"/>
              <a:pPr/>
              <a:t>24/02/2014</a:t>
            </a:fld>
            <a:endParaRPr lang="es-CR"/>
          </a:p>
        </p:txBody>
      </p:sp>
      <p:sp>
        <p:nvSpPr>
          <p:cNvPr id="6" name="Footer Placeholder 5"/>
          <p:cNvSpPr>
            <a:spLocks noGrp="1"/>
          </p:cNvSpPr>
          <p:nvPr>
            <p:ph type="ftr" sz="quarter" idx="12"/>
          </p:nvPr>
        </p:nvSpPr>
        <p:spPr/>
        <p:txBody>
          <a:bodyPr/>
          <a:lstStyle/>
          <a:p>
            <a:endParaRPr lang="es-CR"/>
          </a:p>
        </p:txBody>
      </p:sp>
      <p:sp>
        <p:nvSpPr>
          <p:cNvPr id="7" name="Slide Number Placeholder 6"/>
          <p:cNvSpPr>
            <a:spLocks noGrp="1"/>
          </p:cNvSpPr>
          <p:nvPr>
            <p:ph type="sldNum" sz="quarter" idx="13"/>
          </p:nvPr>
        </p:nvSpPr>
        <p:spPr/>
        <p:txBody>
          <a:bodyPr/>
          <a:lstStyle/>
          <a:p>
            <a:fld id="{2082A81E-67B1-4C96-9ECB-73938CB98737}" type="slidenum">
              <a:rPr lang="es-CR" smtClean="0"/>
              <a:pPr/>
              <a:t>9</a:t>
            </a:fld>
            <a:endParaRPr lang="es-CR"/>
          </a:p>
        </p:txBody>
      </p:sp>
    </p:spTree>
    <p:extLst>
      <p:ext uri="{BB962C8B-B14F-4D97-AF65-F5344CB8AC3E}">
        <p14:creationId xmlns:p14="http://schemas.microsoft.com/office/powerpoint/2010/main" xmlns="" val="256164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Header Placeholder 3"/>
          <p:cNvSpPr>
            <a:spLocks noGrp="1"/>
          </p:cNvSpPr>
          <p:nvPr>
            <p:ph type="hdr" sz="quarter" idx="10"/>
          </p:nvPr>
        </p:nvSpPr>
        <p:spPr/>
        <p:txBody>
          <a:bodyPr/>
          <a:lstStyle/>
          <a:p>
            <a:endParaRPr lang="es-CR"/>
          </a:p>
        </p:txBody>
      </p:sp>
      <p:sp>
        <p:nvSpPr>
          <p:cNvPr id="5" name="Date Placeholder 4"/>
          <p:cNvSpPr>
            <a:spLocks noGrp="1"/>
          </p:cNvSpPr>
          <p:nvPr>
            <p:ph type="dt" idx="11"/>
          </p:nvPr>
        </p:nvSpPr>
        <p:spPr/>
        <p:txBody>
          <a:bodyPr/>
          <a:lstStyle/>
          <a:p>
            <a:fld id="{0F2100B1-4275-4A21-963D-490A505F8CC0}" type="datetime1">
              <a:rPr lang="es-CR" smtClean="0"/>
              <a:pPr/>
              <a:t>24/02/2014</a:t>
            </a:fld>
            <a:endParaRPr lang="es-CR"/>
          </a:p>
        </p:txBody>
      </p:sp>
      <p:sp>
        <p:nvSpPr>
          <p:cNvPr id="6" name="Footer Placeholder 5"/>
          <p:cNvSpPr>
            <a:spLocks noGrp="1"/>
          </p:cNvSpPr>
          <p:nvPr>
            <p:ph type="ftr" sz="quarter" idx="12"/>
          </p:nvPr>
        </p:nvSpPr>
        <p:spPr/>
        <p:txBody>
          <a:bodyPr/>
          <a:lstStyle/>
          <a:p>
            <a:endParaRPr lang="es-CR"/>
          </a:p>
        </p:txBody>
      </p:sp>
      <p:sp>
        <p:nvSpPr>
          <p:cNvPr id="7" name="Slide Number Placeholder 6"/>
          <p:cNvSpPr>
            <a:spLocks noGrp="1"/>
          </p:cNvSpPr>
          <p:nvPr>
            <p:ph type="sldNum" sz="quarter" idx="13"/>
          </p:nvPr>
        </p:nvSpPr>
        <p:spPr/>
        <p:txBody>
          <a:bodyPr/>
          <a:lstStyle/>
          <a:p>
            <a:fld id="{2082A81E-67B1-4C96-9ECB-73938CB98737}" type="slidenum">
              <a:rPr lang="es-CR" smtClean="0"/>
              <a:pPr/>
              <a:t>12</a:t>
            </a:fld>
            <a:endParaRPr lang="es-CR"/>
          </a:p>
        </p:txBody>
      </p:sp>
    </p:spTree>
    <p:extLst>
      <p:ext uri="{BB962C8B-B14F-4D97-AF65-F5344CB8AC3E}">
        <p14:creationId xmlns:p14="http://schemas.microsoft.com/office/powerpoint/2010/main" xmlns="" val="422077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R"/>
          </a:p>
        </p:txBody>
      </p:sp>
      <p:sp>
        <p:nvSpPr>
          <p:cNvPr id="4" name="Date Placeholder 3"/>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51645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313033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C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53509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3" name="Date Placeholder 2"/>
          <p:cNvSpPr>
            <a:spLocks noGrp="1"/>
          </p:cNvSpPr>
          <p:nvPr>
            <p:ph type="dt" sz="half" idx="10"/>
          </p:nvPr>
        </p:nvSpPr>
        <p:spPr/>
        <p:txBody>
          <a:bodyPr/>
          <a:lstStyle/>
          <a:p>
            <a:fld id="{73B7652F-2959-4308-91DD-C0822A6AF33A}" type="datetimeFigureOut">
              <a:rPr lang="es-CR" smtClean="0"/>
              <a:pPr/>
              <a:t>24/02/2014</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D9795CE7-CAD7-449A-8E80-DA482B24DD7C}" type="slidenum">
              <a:rPr lang="es-CR" smtClean="0"/>
              <a:pPr/>
              <a:t>‹Nº›</a:t>
            </a:fld>
            <a:endParaRPr lang="es-CR"/>
          </a:p>
        </p:txBody>
      </p:sp>
    </p:spTree>
    <p:extLst>
      <p:ext uri="{BB962C8B-B14F-4D97-AF65-F5344CB8AC3E}">
        <p14:creationId xmlns:p14="http://schemas.microsoft.com/office/powerpoint/2010/main" xmlns="" val="83482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57307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335382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Date Placeholder 4"/>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15252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Date Placeholder 6"/>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223506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R"/>
          </a:p>
        </p:txBody>
      </p:sp>
      <p:sp>
        <p:nvSpPr>
          <p:cNvPr id="3" name="Date Placeholder 2"/>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39553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36580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259389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09374-7A54-49D4-A3BC-2A547F29226F}" type="datetimeFigureOut">
              <a:rPr lang="es-CR" smtClean="0"/>
              <a:pPr/>
              <a:t>24/02/2014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696339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C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09374-7A54-49D4-A3BC-2A547F29226F}" type="datetimeFigureOut">
              <a:rPr lang="es-CR" smtClean="0"/>
              <a:pPr/>
              <a:t>24/02/2014</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0885A-E366-4A0D-B92F-7BD8F3E363CC}" type="slidenum">
              <a:rPr lang="es-CR" smtClean="0"/>
              <a:pPr/>
              <a:t>‹Nº›</a:t>
            </a:fld>
            <a:endParaRPr lang="es-CR"/>
          </a:p>
        </p:txBody>
      </p:sp>
    </p:spTree>
    <p:extLst>
      <p:ext uri="{BB962C8B-B14F-4D97-AF65-F5344CB8AC3E}">
        <p14:creationId xmlns:p14="http://schemas.microsoft.com/office/powerpoint/2010/main" xmlns="" val="16966009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chart" Target="../charts/chart8.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chart" Target="../charts/chart9.xml"/><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18" Type="http://schemas.openxmlformats.org/officeDocument/2006/relationships/image" Target="../media/image41.emf"/><Relationship Id="rId26" Type="http://schemas.openxmlformats.org/officeDocument/2006/relationships/image" Target="../media/image49.emf"/><Relationship Id="rId3" Type="http://schemas.openxmlformats.org/officeDocument/2006/relationships/image" Target="../media/image26.emf"/><Relationship Id="rId21" Type="http://schemas.openxmlformats.org/officeDocument/2006/relationships/image" Target="../media/image44.emf"/><Relationship Id="rId7" Type="http://schemas.openxmlformats.org/officeDocument/2006/relationships/image" Target="../media/image30.emf"/><Relationship Id="rId12" Type="http://schemas.openxmlformats.org/officeDocument/2006/relationships/image" Target="../media/image35.emf"/><Relationship Id="rId17" Type="http://schemas.openxmlformats.org/officeDocument/2006/relationships/image" Target="../media/image40.emf"/><Relationship Id="rId25" Type="http://schemas.openxmlformats.org/officeDocument/2006/relationships/image" Target="../media/image48.emf"/><Relationship Id="rId33" Type="http://schemas.openxmlformats.org/officeDocument/2006/relationships/image" Target="../media/image56.emf"/><Relationship Id="rId2" Type="http://schemas.openxmlformats.org/officeDocument/2006/relationships/image" Target="../media/image25.emf"/><Relationship Id="rId16" Type="http://schemas.openxmlformats.org/officeDocument/2006/relationships/image" Target="../media/image39.emf"/><Relationship Id="rId20" Type="http://schemas.openxmlformats.org/officeDocument/2006/relationships/image" Target="../media/image43.emf"/><Relationship Id="rId29" Type="http://schemas.openxmlformats.org/officeDocument/2006/relationships/image" Target="../media/image52.emf"/><Relationship Id="rId1" Type="http://schemas.openxmlformats.org/officeDocument/2006/relationships/slideLayout" Target="../slideLayouts/slideLayout12.xml"/><Relationship Id="rId6" Type="http://schemas.openxmlformats.org/officeDocument/2006/relationships/image" Target="../media/image29.emf"/><Relationship Id="rId11" Type="http://schemas.openxmlformats.org/officeDocument/2006/relationships/image" Target="../media/image34.emf"/><Relationship Id="rId24" Type="http://schemas.openxmlformats.org/officeDocument/2006/relationships/image" Target="../media/image47.emf"/><Relationship Id="rId32" Type="http://schemas.openxmlformats.org/officeDocument/2006/relationships/image" Target="../media/image55.emf"/><Relationship Id="rId5" Type="http://schemas.openxmlformats.org/officeDocument/2006/relationships/image" Target="../media/image28.emf"/><Relationship Id="rId15" Type="http://schemas.openxmlformats.org/officeDocument/2006/relationships/image" Target="../media/image38.emf"/><Relationship Id="rId23" Type="http://schemas.openxmlformats.org/officeDocument/2006/relationships/image" Target="../media/image46.emf"/><Relationship Id="rId28" Type="http://schemas.openxmlformats.org/officeDocument/2006/relationships/image" Target="../media/image51.emf"/><Relationship Id="rId10" Type="http://schemas.openxmlformats.org/officeDocument/2006/relationships/image" Target="../media/image33.emf"/><Relationship Id="rId19" Type="http://schemas.openxmlformats.org/officeDocument/2006/relationships/image" Target="../media/image42.emf"/><Relationship Id="rId31" Type="http://schemas.openxmlformats.org/officeDocument/2006/relationships/image" Target="../media/image54.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 Id="rId22" Type="http://schemas.openxmlformats.org/officeDocument/2006/relationships/image" Target="../media/image45.emf"/><Relationship Id="rId27" Type="http://schemas.openxmlformats.org/officeDocument/2006/relationships/image" Target="../media/image50.emf"/><Relationship Id="rId30" Type="http://schemas.openxmlformats.org/officeDocument/2006/relationships/image" Target="../media/image5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chart" Target="../charts/chart2.xml"/><Relationship Id="rId10" Type="http://schemas.microsoft.com/office/2007/relationships/diagramDrawing" Target="../diagrams/drawing1.xml"/><Relationship Id="rId4" Type="http://schemas.openxmlformats.org/officeDocument/2006/relationships/chart" Target="../charts/chart1.xml"/><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2.xml"/><Relationship Id="rId7" Type="http://schemas.openxmlformats.org/officeDocument/2006/relationships/image" Target="../media/image8.emf"/><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1.emf"/><Relationship Id="rId4" Type="http://schemas.openxmlformats.org/officeDocument/2006/relationships/diagramQuickStyle" Target="../diagrams/quickStyle2.xml"/><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chart" Target="../charts/chart4.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chart" Target="../charts/chart5.xml"/><Relationship Id="rId9" Type="http://schemas.microsoft.com/office/2007/relationships/diagramDrawing" Target="../diagrams/drawing3.xml"/><Relationship Id="rId14"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b">
            <a:normAutofit/>
          </a:bodyPr>
          <a:lstStyle/>
          <a:p>
            <a:r>
              <a:rPr lang="es-CR" dirty="0"/>
              <a:t>Estado &amp; Desafíos del Turismo en Costa Rica</a:t>
            </a:r>
            <a:br>
              <a:rPr lang="es-CR" dirty="0"/>
            </a:br>
            <a:endParaRPr lang="es-CR"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8097" y="0"/>
            <a:ext cx="338590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Placeholder 5"/>
          <p:cNvSpPr>
            <a:spLocks noGrp="1"/>
          </p:cNvSpPr>
          <p:nvPr>
            <p:ph type="body" sz="half" idx="2"/>
          </p:nvPr>
        </p:nvSpPr>
        <p:spPr>
          <a:xfrm>
            <a:off x="457200" y="1219200"/>
            <a:ext cx="5132387" cy="4906963"/>
          </a:xfrm>
        </p:spPr>
        <p:txBody>
          <a:bodyPr>
            <a:normAutofit lnSpcReduction="10000"/>
          </a:bodyPr>
          <a:lstStyle/>
          <a:p>
            <a:pPr algn="just"/>
            <a:r>
              <a:rPr lang="es-CR" sz="1500" dirty="0">
                <a:solidFill>
                  <a:schemeClr val="accent6">
                    <a:lumMod val="50000"/>
                  </a:schemeClr>
                </a:solidFill>
              </a:rPr>
              <a:t>He tomado el </a:t>
            </a:r>
            <a:r>
              <a:rPr lang="es-CR" sz="1500" b="1" dirty="0">
                <a:solidFill>
                  <a:schemeClr val="accent6">
                    <a:lumMod val="50000"/>
                  </a:schemeClr>
                </a:solidFill>
              </a:rPr>
              <a:t>PLAN NACIONAL DE TURISMO SOSTENIBLE AL 2016 </a:t>
            </a:r>
            <a:r>
              <a:rPr lang="es-CR" sz="1500" dirty="0">
                <a:solidFill>
                  <a:schemeClr val="accent6">
                    <a:lumMod val="50000"/>
                  </a:schemeClr>
                </a:solidFill>
              </a:rPr>
              <a:t>así como el </a:t>
            </a:r>
            <a:r>
              <a:rPr lang="es-CR" sz="1500" b="1" dirty="0">
                <a:solidFill>
                  <a:schemeClr val="accent6">
                    <a:lumMod val="50000"/>
                  </a:schemeClr>
                </a:solidFill>
              </a:rPr>
              <a:t>DECIMOCTAVO INFORME DEL ESTADO DE LA NACIÓN </a:t>
            </a:r>
            <a:r>
              <a:rPr lang="es-CR" sz="1500" dirty="0">
                <a:solidFill>
                  <a:schemeClr val="accent6">
                    <a:lumMod val="50000"/>
                  </a:schemeClr>
                </a:solidFill>
              </a:rPr>
              <a:t>y el </a:t>
            </a:r>
            <a:r>
              <a:rPr lang="es-CR" sz="1500" b="1" dirty="0">
                <a:solidFill>
                  <a:schemeClr val="accent6">
                    <a:lumMod val="50000"/>
                  </a:schemeClr>
                </a:solidFill>
              </a:rPr>
              <a:t>ÍNDICE DE COMPETITIVIDAD DE </a:t>
            </a:r>
            <a:r>
              <a:rPr lang="es-CR" sz="1500" b="1" dirty="0" smtClean="0">
                <a:solidFill>
                  <a:schemeClr val="accent6">
                    <a:lumMod val="50000"/>
                  </a:schemeClr>
                </a:solidFill>
              </a:rPr>
              <a:t>TURISMO 2013 </a:t>
            </a:r>
            <a:r>
              <a:rPr lang="es-CR" sz="1500" dirty="0">
                <a:solidFill>
                  <a:schemeClr val="accent6">
                    <a:lumMod val="50000"/>
                  </a:schemeClr>
                </a:solidFill>
              </a:rPr>
              <a:t>como base de esta presentación; los tres documentos, coinciden en mucho con nuestro pensamiento y han sido analizados en conjunto con </a:t>
            </a:r>
            <a:r>
              <a:rPr lang="es-CR" sz="1500" dirty="0" smtClean="0">
                <a:solidFill>
                  <a:schemeClr val="accent6">
                    <a:lumMod val="50000"/>
                  </a:schemeClr>
                </a:solidFill>
              </a:rPr>
              <a:t>las autoridades y el </a:t>
            </a:r>
            <a:r>
              <a:rPr lang="es-CR" sz="1500" dirty="0">
                <a:solidFill>
                  <a:schemeClr val="accent6">
                    <a:lumMod val="50000"/>
                  </a:schemeClr>
                </a:solidFill>
              </a:rPr>
              <a:t>sector turístico privado.</a:t>
            </a:r>
          </a:p>
          <a:p>
            <a:pPr algn="just"/>
            <a:r>
              <a:rPr lang="es-CR" sz="1500" dirty="0">
                <a:solidFill>
                  <a:schemeClr val="accent6">
                    <a:lumMod val="50000"/>
                  </a:schemeClr>
                </a:solidFill>
              </a:rPr>
              <a:t>Lo que </a:t>
            </a:r>
            <a:r>
              <a:rPr lang="es-CR" sz="1500" dirty="0" smtClean="0">
                <a:solidFill>
                  <a:schemeClr val="accent6">
                    <a:lumMod val="50000"/>
                  </a:schemeClr>
                </a:solidFill>
              </a:rPr>
              <a:t>nos da una </a:t>
            </a:r>
            <a:r>
              <a:rPr lang="es-CR" sz="1500" dirty="0">
                <a:solidFill>
                  <a:schemeClr val="accent6">
                    <a:lumMod val="50000"/>
                  </a:schemeClr>
                </a:solidFill>
              </a:rPr>
              <a:t>herramienta de </a:t>
            </a:r>
            <a:r>
              <a:rPr lang="es-CR" sz="1500" dirty="0" smtClean="0">
                <a:solidFill>
                  <a:schemeClr val="accent6">
                    <a:lumMod val="50000"/>
                  </a:schemeClr>
                </a:solidFill>
              </a:rPr>
              <a:t>consenso, </a:t>
            </a:r>
            <a:r>
              <a:rPr lang="es-CR" sz="1500" dirty="0">
                <a:solidFill>
                  <a:schemeClr val="accent6">
                    <a:lumMod val="50000"/>
                  </a:schemeClr>
                </a:solidFill>
              </a:rPr>
              <a:t>que nos permite encarar los retos y desafíos que debemos enfrentar y superar para mantener al turismo como uno de los principales motores que impulsan la economía nacional.</a:t>
            </a:r>
          </a:p>
          <a:p>
            <a:pPr algn="just">
              <a:spcBef>
                <a:spcPts val="0"/>
              </a:spcBef>
              <a:spcAft>
                <a:spcPts val="600"/>
              </a:spcAft>
            </a:pPr>
            <a:r>
              <a:rPr lang="es-CR" sz="1500" dirty="0">
                <a:solidFill>
                  <a:schemeClr val="accent6">
                    <a:lumMod val="50000"/>
                  </a:schemeClr>
                </a:solidFill>
              </a:rPr>
              <a:t>Coincidimos con el ICT cuando afirma que el desarrollo debe darse, siempre apegados al posicionamiento de la “marca turística” del país, para que contribuya con las metas de desarrollo humano que el país se ha impuesto, y nos guíe para enfrentar los retos del nuevo milenio, bajo una premisa fundamental: </a:t>
            </a:r>
          </a:p>
          <a:p>
            <a:pPr algn="ctr"/>
            <a:r>
              <a:rPr lang="es-CR" b="1" i="1" cap="small" dirty="0">
                <a:solidFill>
                  <a:schemeClr val="accent6">
                    <a:lumMod val="50000"/>
                  </a:schemeClr>
                </a:solidFill>
              </a:rPr>
              <a:t>“LA GESTIÓN SOSTENIBLE DEL TURISMO ES EL MEDIO POR EXCELENCIA QUE EL PAÍS TIENE PARA UTILIZAR EFICIENTEMENTE SU ACERVO NATURAL Y CULTURAL CON EL OBJETIVO DE GENERAR RIQUEZA QUE SE TRADUZCA EN BENEFICIOS REALES PARA TODA LA SOCIEDAD COSTARRICENSE”.</a:t>
            </a:r>
          </a:p>
          <a:p>
            <a:pPr algn="just"/>
            <a:endParaRPr lang="es-CR" dirty="0">
              <a:solidFill>
                <a:schemeClr val="accent6">
                  <a:lumMod val="50000"/>
                </a:schemeClr>
              </a:solidFill>
            </a:endParaRPr>
          </a:p>
        </p:txBody>
      </p:sp>
    </p:spTree>
    <p:extLst>
      <p:ext uri="{BB962C8B-B14F-4D97-AF65-F5344CB8AC3E}">
        <p14:creationId xmlns:p14="http://schemas.microsoft.com/office/powerpoint/2010/main" xmlns="" val="86603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3050"/>
            <a:ext cx="3008313" cy="1162050"/>
          </a:xfrm>
        </p:spPr>
        <p:txBody>
          <a:bodyPr/>
          <a:lstStyle/>
          <a:p>
            <a:r>
              <a:rPr lang="es-CR" dirty="0" smtClean="0"/>
              <a:t>Otros indicadores</a:t>
            </a:r>
            <a:endParaRPr lang="es-CR" dirty="0"/>
          </a:p>
        </p:txBody>
      </p:sp>
      <p:sp>
        <p:nvSpPr>
          <p:cNvPr id="7" name="Text Placeholder 6"/>
          <p:cNvSpPr>
            <a:spLocks noGrp="1"/>
          </p:cNvSpPr>
          <p:nvPr>
            <p:ph type="body" sz="half" idx="2"/>
          </p:nvPr>
        </p:nvSpPr>
        <p:spPr>
          <a:xfrm>
            <a:off x="304801" y="1752600"/>
            <a:ext cx="2819400" cy="2209800"/>
          </a:xfrm>
        </p:spPr>
        <p:txBody>
          <a:bodyPr>
            <a:normAutofit lnSpcReduction="10000"/>
          </a:bodyPr>
          <a:lstStyle/>
          <a:p>
            <a:pPr algn="just"/>
            <a:r>
              <a:rPr lang="es-CR" dirty="0" smtClean="0"/>
              <a:t>Si bien es cierto, como ya lo vimos, la oferta de habitaciones se mantiene prácticamente estable, no sucede lo mismo en cuanto a establecimientos hoteleros, pues pasamos de un total de </a:t>
            </a:r>
            <a:r>
              <a:rPr lang="es-CR" dirty="0" smtClean="0">
                <a:solidFill>
                  <a:schemeClr val="accent6"/>
                </a:solidFill>
                <a:latin typeface="Arial Black" pitchFamily="34" charset="0"/>
              </a:rPr>
              <a:t>2599 </a:t>
            </a:r>
            <a:r>
              <a:rPr lang="es-CR" dirty="0" smtClean="0"/>
              <a:t>hoteles en el 2008 a </a:t>
            </a:r>
            <a:r>
              <a:rPr lang="es-CR" dirty="0" smtClean="0">
                <a:solidFill>
                  <a:schemeClr val="accent6"/>
                </a:solidFill>
                <a:latin typeface="Arial Black" pitchFamily="34" charset="0"/>
              </a:rPr>
              <a:t>2468</a:t>
            </a:r>
            <a:r>
              <a:rPr lang="es-CR" dirty="0" smtClean="0"/>
              <a:t> en el 2010 y actualmente aun estamos con menos 102 hoteles en relación con el año 2008.</a:t>
            </a:r>
            <a:endParaRPr lang="es-CR" dirty="0"/>
          </a:p>
        </p:txBody>
      </p:sp>
      <p:sp>
        <p:nvSpPr>
          <p:cNvPr id="14" name="TextBox 13"/>
          <p:cNvSpPr txBox="1"/>
          <p:nvPr/>
        </p:nvSpPr>
        <p:spPr>
          <a:xfrm>
            <a:off x="304800" y="4114562"/>
            <a:ext cx="2819401" cy="1815882"/>
          </a:xfrm>
          <a:prstGeom prst="rect">
            <a:avLst/>
          </a:prstGeom>
          <a:noFill/>
          <a:ln>
            <a:noFill/>
          </a:ln>
        </p:spPr>
        <p:txBody>
          <a:bodyPr wrap="square" rtlCol="0">
            <a:spAutoFit/>
          </a:bodyPr>
          <a:lstStyle/>
          <a:p>
            <a:pPr algn="just"/>
            <a:r>
              <a:rPr lang="es-CR" sz="1400" dirty="0"/>
              <a:t>Con relación a las exportaciones hemos perdido </a:t>
            </a:r>
            <a:r>
              <a:rPr lang="es-CR" sz="1400" dirty="0" smtClean="0"/>
              <a:t>casi 4 </a:t>
            </a:r>
            <a:r>
              <a:rPr lang="es-CR" sz="1400" dirty="0"/>
              <a:t>puntos porcentuales, cayendo de </a:t>
            </a:r>
            <a:r>
              <a:rPr lang="es-CR" sz="1400" dirty="0" smtClean="0">
                <a:solidFill>
                  <a:schemeClr val="accent6"/>
                </a:solidFill>
                <a:latin typeface="Arial Black" pitchFamily="34" charset="0"/>
              </a:rPr>
              <a:t>22.9% </a:t>
            </a:r>
            <a:r>
              <a:rPr lang="es-CR" sz="1400" dirty="0"/>
              <a:t>en el 2008 </a:t>
            </a:r>
            <a:r>
              <a:rPr lang="es-CR" sz="1400" dirty="0" smtClean="0"/>
              <a:t>a </a:t>
            </a:r>
            <a:r>
              <a:rPr lang="es-CR" sz="1400" dirty="0" smtClean="0">
                <a:solidFill>
                  <a:schemeClr val="accent6"/>
                </a:solidFill>
                <a:latin typeface="Arial Black" pitchFamily="34" charset="0"/>
              </a:rPr>
              <a:t>19.1% </a:t>
            </a:r>
            <a:r>
              <a:rPr lang="es-CR" sz="1400" dirty="0"/>
              <a:t>en el 2011.</a:t>
            </a:r>
          </a:p>
          <a:p>
            <a:pPr algn="just"/>
            <a:endParaRPr lang="es-CR" sz="1400" dirty="0" smtClean="0"/>
          </a:p>
          <a:p>
            <a:pPr algn="just"/>
            <a:r>
              <a:rPr lang="es-CR" sz="1400" dirty="0" smtClean="0"/>
              <a:t>Igual </a:t>
            </a:r>
            <a:r>
              <a:rPr lang="es-CR" sz="1400" dirty="0"/>
              <a:t>suerte hemos corrido con la </a:t>
            </a:r>
            <a:r>
              <a:rPr lang="es-CR" sz="1400" dirty="0" smtClean="0"/>
              <a:t>participación </a:t>
            </a:r>
            <a:r>
              <a:rPr lang="es-CR" sz="1400" dirty="0"/>
              <a:t>del PIB al caer de casi </a:t>
            </a:r>
            <a:r>
              <a:rPr lang="es-CR" sz="1400" dirty="0">
                <a:solidFill>
                  <a:schemeClr val="accent6"/>
                </a:solidFill>
                <a:latin typeface="Arial Black" pitchFamily="34" charset="0"/>
              </a:rPr>
              <a:t>8</a:t>
            </a:r>
            <a:r>
              <a:rPr lang="es-CR" sz="1400" dirty="0"/>
              <a:t> puntos a </a:t>
            </a:r>
            <a:r>
              <a:rPr lang="es-CR" sz="1400" dirty="0">
                <a:solidFill>
                  <a:schemeClr val="accent6"/>
                </a:solidFill>
                <a:latin typeface="Arial Black" pitchFamily="34" charset="0"/>
              </a:rPr>
              <a:t>4.8.</a:t>
            </a:r>
          </a:p>
        </p:txBody>
      </p:sp>
      <p:grpSp>
        <p:nvGrpSpPr>
          <p:cNvPr id="3" name="Group 2"/>
          <p:cNvGrpSpPr/>
          <p:nvPr/>
        </p:nvGrpSpPr>
        <p:grpSpPr>
          <a:xfrm>
            <a:off x="3124201" y="0"/>
            <a:ext cx="6019799" cy="6858000"/>
            <a:chOff x="3124201" y="0"/>
            <a:chExt cx="6019799" cy="6858000"/>
          </a:xfrm>
        </p:grpSpPr>
        <p:cxnSp>
          <p:nvCxnSpPr>
            <p:cNvPr id="16" name="Elbow Connector 15"/>
            <p:cNvCxnSpPr>
              <a:stCxn id="7" idx="3"/>
              <a:endCxn id="17" idx="1"/>
            </p:cNvCxnSpPr>
            <p:nvPr/>
          </p:nvCxnSpPr>
          <p:spPr>
            <a:xfrm flipV="1">
              <a:off x="3124201" y="1600200"/>
              <a:ext cx="990599" cy="1257300"/>
            </a:xfrm>
            <a:prstGeom prst="bentConnector3">
              <a:avLst>
                <a:gd name="adj1" fmla="val 50000"/>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4" idx="3"/>
              <a:endCxn id="19" idx="1"/>
            </p:cNvCxnSpPr>
            <p:nvPr/>
          </p:nvCxnSpPr>
          <p:spPr>
            <a:xfrm>
              <a:off x="3124201" y="5022503"/>
              <a:ext cx="990599" cy="235297"/>
            </a:xfrm>
            <a:prstGeom prst="bentConnector3">
              <a:avLst>
                <a:gd name="adj1" fmla="val 50000"/>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114800" y="0"/>
              <a:ext cx="5029200" cy="6858000"/>
              <a:chOff x="4114800" y="0"/>
              <a:chExt cx="5029200" cy="6858000"/>
            </a:xfrm>
          </p:grpSpPr>
          <p:graphicFrame>
            <p:nvGraphicFramePr>
              <p:cNvPr id="19" name="Chart 18"/>
              <p:cNvGraphicFramePr>
                <a:graphicFrameLocks/>
              </p:cNvGraphicFramePr>
              <p:nvPr>
                <p:extLst>
                  <p:ext uri="{D42A27DB-BD31-4B8C-83A1-F6EECF244321}">
                    <p14:modId xmlns:p14="http://schemas.microsoft.com/office/powerpoint/2010/main" xmlns="" val="2397917256"/>
                  </p:ext>
                </p:extLst>
              </p:nvPr>
            </p:nvGraphicFramePr>
            <p:xfrm>
              <a:off x="4114800" y="3657600"/>
              <a:ext cx="5029200" cy="32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2365518608"/>
                  </p:ext>
                </p:extLst>
              </p:nvPr>
            </p:nvGraphicFramePr>
            <p:xfrm>
              <a:off x="4114800" y="0"/>
              <a:ext cx="5029200" cy="320040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p:nvPr/>
            </p:nvCxnSpPr>
            <p:spPr>
              <a:xfrm>
                <a:off x="7272747" y="717319"/>
                <a:ext cx="1066800"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TextBox 18"/>
              <p:cNvSpPr txBox="1"/>
              <p:nvPr/>
            </p:nvSpPr>
            <p:spPr>
              <a:xfrm>
                <a:off x="7508031" y="663979"/>
                <a:ext cx="441960" cy="205740"/>
              </a:xfrm>
              <a:prstGeom prst="rect">
                <a:avLst/>
              </a:prstGeom>
              <a:solidFill>
                <a:schemeClr val="bg1"/>
              </a:solidFill>
              <a:ln w="9525" cmpd="sng">
                <a:solidFill>
                  <a:schemeClr val="bg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R" sz="1100" b="1" i="0" u="none" strike="noStrike" kern="0" cap="none" spc="0" normalizeH="0" baseline="0" noProof="0" dirty="0">
                    <a:ln>
                      <a:noFill/>
                    </a:ln>
                    <a:solidFill>
                      <a:sysClr val="windowText" lastClr="000000"/>
                    </a:solidFill>
                    <a:effectLst/>
                    <a:uLnTx/>
                    <a:uFillTx/>
                    <a:latin typeface="Calibri"/>
                    <a:ea typeface="+mn-ea"/>
                    <a:cs typeface="+mn-cs"/>
                  </a:rPr>
                  <a:t>-102</a:t>
                </a:r>
              </a:p>
            </p:txBody>
          </p:sp>
          <p:cxnSp>
            <p:nvCxnSpPr>
              <p:cNvPr id="25" name="Straight Arrow Connector 24"/>
              <p:cNvCxnSpPr/>
              <p:nvPr/>
            </p:nvCxnSpPr>
            <p:spPr>
              <a:xfrm>
                <a:off x="6506627" y="5410200"/>
                <a:ext cx="2027773"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6481663" y="4419600"/>
                <a:ext cx="2052737" cy="3048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grpSp>
    </p:spTree>
    <p:extLst>
      <p:ext uri="{BB962C8B-B14F-4D97-AF65-F5344CB8AC3E}">
        <p14:creationId xmlns:p14="http://schemas.microsoft.com/office/powerpoint/2010/main" xmlns="" val="2734586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609600"/>
            <a:ext cx="3694113" cy="1162050"/>
          </a:xfrm>
        </p:spPr>
        <p:txBody>
          <a:bodyPr>
            <a:noAutofit/>
          </a:bodyPr>
          <a:lstStyle/>
          <a:p>
            <a:r>
              <a:rPr lang="es-CR" dirty="0" smtClean="0"/>
              <a:t>Somos el 60% de lo que podríamos o deberíamos ser:</a:t>
            </a:r>
            <a:endParaRPr lang="es-C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03354513"/>
              </p:ext>
            </p:extLst>
          </p:nvPr>
        </p:nvGraphicFramePr>
        <p:xfrm>
          <a:off x="5090160" y="684618"/>
          <a:ext cx="38100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228600" y="2057400"/>
            <a:ext cx="8839200" cy="4663916"/>
            <a:chOff x="228600" y="2057400"/>
            <a:chExt cx="8839200" cy="4663916"/>
          </a:xfrm>
        </p:grpSpPr>
        <p:grpSp>
          <p:nvGrpSpPr>
            <p:cNvPr id="12" name="Group 11"/>
            <p:cNvGrpSpPr/>
            <p:nvPr/>
          </p:nvGrpSpPr>
          <p:grpSpPr>
            <a:xfrm>
              <a:off x="228600" y="2057400"/>
              <a:ext cx="8839200" cy="4663916"/>
              <a:chOff x="228600" y="2057400"/>
              <a:chExt cx="8839200" cy="4663916"/>
            </a:xfrm>
          </p:grpSpPr>
          <p:graphicFrame>
            <p:nvGraphicFramePr>
              <p:cNvPr id="15" name="Chart 14"/>
              <p:cNvGraphicFramePr>
                <a:graphicFrameLocks/>
              </p:cNvGraphicFramePr>
              <p:nvPr>
                <p:extLst>
                  <p:ext uri="{D42A27DB-BD31-4B8C-83A1-F6EECF244321}">
                    <p14:modId xmlns:p14="http://schemas.microsoft.com/office/powerpoint/2010/main" xmlns="" val="2028816662"/>
                  </p:ext>
                </p:extLst>
              </p:nvPr>
            </p:nvGraphicFramePr>
            <p:xfrm>
              <a:off x="228600" y="2057400"/>
              <a:ext cx="45720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6" name="Group 5"/>
              <p:cNvGrpSpPr/>
              <p:nvPr/>
            </p:nvGrpSpPr>
            <p:grpSpPr>
              <a:xfrm>
                <a:off x="457199" y="4150667"/>
                <a:ext cx="8610601" cy="2570649"/>
                <a:chOff x="457199" y="4150667"/>
                <a:chExt cx="8610601" cy="2570649"/>
              </a:xfrm>
            </p:grpSpPr>
            <p:sp>
              <p:nvSpPr>
                <p:cNvPr id="10" name="TextBox 9"/>
                <p:cNvSpPr txBox="1"/>
                <p:nvPr/>
              </p:nvSpPr>
              <p:spPr>
                <a:xfrm>
                  <a:off x="7171267" y="4186534"/>
                  <a:ext cx="1866900" cy="923330"/>
                </a:xfrm>
                <a:prstGeom prst="rect">
                  <a:avLst/>
                </a:prstGeom>
                <a:noFill/>
              </p:spPr>
              <p:txBody>
                <a:bodyPr wrap="square" rtlCol="0">
                  <a:spAutoFit/>
                </a:bodyPr>
                <a:lstStyle/>
                <a:p>
                  <a:r>
                    <a:rPr lang="es-CR" b="1" dirty="0" smtClean="0">
                      <a:solidFill>
                        <a:schemeClr val="accent6"/>
                      </a:solidFill>
                      <a:latin typeface="Bradley Hand ITC" pitchFamily="66" charset="0"/>
                    </a:rPr>
                    <a:t>Divisas recibidas en colones en el 2012</a:t>
                  </a:r>
                  <a:endParaRPr lang="es-CR" b="1" dirty="0">
                    <a:solidFill>
                      <a:schemeClr val="accent6"/>
                    </a:solidFill>
                    <a:latin typeface="Bradley Hand ITC" pitchFamily="66" charset="0"/>
                  </a:endParaRPr>
                </a:p>
              </p:txBody>
            </p:sp>
            <p:sp>
              <p:nvSpPr>
                <p:cNvPr id="11" name="Right Brace 10"/>
                <p:cNvSpPr/>
                <p:nvPr/>
              </p:nvSpPr>
              <p:spPr>
                <a:xfrm>
                  <a:off x="6824133" y="4150667"/>
                  <a:ext cx="228600" cy="995065"/>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7" name="Title 1"/>
                <p:cNvSpPr txBox="1">
                  <a:spLocks/>
                </p:cNvSpPr>
                <p:nvPr/>
              </p:nvSpPr>
              <p:spPr>
                <a:xfrm>
                  <a:off x="457199" y="4802832"/>
                  <a:ext cx="4227513" cy="1157585"/>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s-CR" dirty="0" smtClean="0">
                      <a:solidFill>
                        <a:schemeClr val="accent6"/>
                      </a:solidFill>
                      <a:latin typeface="Bradley Hand ITC" pitchFamily="66" charset="0"/>
                    </a:rPr>
                    <a:t>No aprovechamos casi 1600 millones de dólares (790 mil millones de colones)</a:t>
                  </a:r>
                  <a:endParaRPr lang="es-CR" dirty="0">
                    <a:solidFill>
                      <a:schemeClr val="accent6"/>
                    </a:solidFill>
                    <a:latin typeface="Bradley Hand ITC" pitchFamily="66" charset="0"/>
                  </a:endParaRPr>
                </a:p>
              </p:txBody>
            </p:sp>
            <p:sp>
              <p:nvSpPr>
                <p:cNvPr id="4" name="Rectangle 3"/>
                <p:cNvSpPr/>
                <p:nvPr/>
              </p:nvSpPr>
              <p:spPr>
                <a:xfrm>
                  <a:off x="4876800" y="5336321"/>
                  <a:ext cx="4191000" cy="1384995"/>
                </a:xfrm>
                <a:prstGeom prst="rect">
                  <a:avLst/>
                </a:prstGeom>
              </p:spPr>
              <p:txBody>
                <a:bodyPr wrap="square">
                  <a:spAutoFit/>
                </a:bodyPr>
                <a:lstStyle/>
                <a:p>
                  <a:pPr algn="just"/>
                  <a:r>
                    <a:rPr lang="es-CR" sz="1400" cap="small" dirty="0" smtClean="0"/>
                    <a:t>El </a:t>
                  </a:r>
                  <a:r>
                    <a:rPr lang="es-CR" sz="1400" cap="small" dirty="0"/>
                    <a:t>turismo </a:t>
                  </a:r>
                  <a:r>
                    <a:rPr lang="es-CR" sz="1400" cap="small" dirty="0" smtClean="0"/>
                    <a:t>desempeña </a:t>
                  </a:r>
                  <a:r>
                    <a:rPr lang="es-CR" sz="1400" cap="small" dirty="0"/>
                    <a:t>una función importante en </a:t>
                  </a:r>
                  <a:r>
                    <a:rPr lang="es-CR" sz="1400" cap="small" dirty="0" smtClean="0"/>
                    <a:t>ayudar </a:t>
                  </a:r>
                  <a:r>
                    <a:rPr lang="es-CR" sz="1400" cap="small" dirty="0"/>
                    <a:t>a hacer frente a desafíos </a:t>
                  </a:r>
                  <a:r>
                    <a:rPr lang="es-CR" sz="1400" cap="small" dirty="0" smtClean="0"/>
                    <a:t>nacionales </a:t>
                  </a:r>
                  <a:r>
                    <a:rPr lang="es-CR" sz="1400" cap="small" dirty="0"/>
                    <a:t>serios, como el desempleo entre los jóvenes, el </a:t>
                  </a:r>
                  <a:r>
                    <a:rPr lang="es-CR" sz="1400" cap="small" dirty="0" smtClean="0"/>
                    <a:t>crecimiento </a:t>
                  </a:r>
                  <a:r>
                    <a:rPr lang="es-CR" sz="1400" cap="small" dirty="0"/>
                    <a:t>económico y </a:t>
                  </a:r>
                  <a:r>
                    <a:rPr lang="es-CR" sz="1400" cap="small" dirty="0" smtClean="0"/>
                    <a:t>la </a:t>
                  </a:r>
                  <a:r>
                    <a:rPr lang="es-CR" sz="1400" cap="small" dirty="0"/>
                    <a:t>sostenibilidad ambiental. </a:t>
                  </a:r>
                  <a:endParaRPr lang="es-CR" sz="1400" cap="small" dirty="0" smtClean="0"/>
                </a:p>
                <a:p>
                  <a:pPr algn="ctr"/>
                  <a:r>
                    <a:rPr lang="es-CR" sz="1400" b="1" cap="small" dirty="0" smtClean="0"/>
                    <a:t>¿QUÉ HABRIA PASADO, DE HABER MANTENIDO LA TASA DE CRECIMIENTO?</a:t>
                  </a:r>
                  <a:endParaRPr lang="es-CR" sz="1400" b="1" cap="small" dirty="0"/>
                </a:p>
              </p:txBody>
            </p:sp>
            <p:sp>
              <p:nvSpPr>
                <p:cNvPr id="8" name="Right Brace 7"/>
                <p:cNvSpPr/>
                <p:nvPr/>
              </p:nvSpPr>
              <p:spPr>
                <a:xfrm>
                  <a:off x="4572001" y="4648200"/>
                  <a:ext cx="304800" cy="2073116"/>
                </a:xfrm>
                <a:prstGeom prst="rightBrace">
                  <a:avLst>
                    <a:gd name="adj1" fmla="val 8333"/>
                    <a:gd name="adj2" fmla="val 61274"/>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R"/>
                </a:p>
              </p:txBody>
            </p:sp>
          </p:grpSp>
        </p:grpSp>
        <p:sp>
          <p:nvSpPr>
            <p:cNvPr id="3" name="TextBox 2"/>
            <p:cNvSpPr txBox="1"/>
            <p:nvPr/>
          </p:nvSpPr>
          <p:spPr>
            <a:xfrm>
              <a:off x="2647156" y="3198167"/>
              <a:ext cx="1524000" cy="461665"/>
            </a:xfrm>
            <a:prstGeom prst="rect">
              <a:avLst/>
            </a:prstGeom>
            <a:noFill/>
          </p:spPr>
          <p:txBody>
            <a:bodyPr wrap="square" rtlCol="0">
              <a:spAutoFit/>
            </a:bodyPr>
            <a:lstStyle/>
            <a:p>
              <a:pPr algn="ctr"/>
              <a:r>
                <a:rPr lang="es-CR" sz="1200" dirty="0" smtClean="0">
                  <a:solidFill>
                    <a:schemeClr val="bg1"/>
                  </a:solidFill>
                  <a:latin typeface="Arial Black" pitchFamily="34" charset="0"/>
                </a:rPr>
                <a:t>1 millón de millones</a:t>
              </a:r>
              <a:endParaRPr lang="es-CR" sz="1200" dirty="0">
                <a:solidFill>
                  <a:schemeClr val="bg1"/>
                </a:solidFill>
                <a:latin typeface="Arial Black" pitchFamily="34" charset="0"/>
              </a:endParaRPr>
            </a:p>
          </p:txBody>
        </p:sp>
        <p:sp>
          <p:nvSpPr>
            <p:cNvPr id="9" name="TextBox 8"/>
            <p:cNvSpPr txBox="1"/>
            <p:nvPr/>
          </p:nvSpPr>
          <p:spPr>
            <a:xfrm>
              <a:off x="838200" y="2524266"/>
              <a:ext cx="1524000" cy="461665"/>
            </a:xfrm>
            <a:prstGeom prst="rect">
              <a:avLst/>
            </a:prstGeom>
            <a:noFill/>
          </p:spPr>
          <p:txBody>
            <a:bodyPr wrap="square" rtlCol="0">
              <a:spAutoFit/>
            </a:bodyPr>
            <a:lstStyle/>
            <a:p>
              <a:pPr algn="ctr"/>
              <a:r>
                <a:rPr lang="es-CR" sz="1200" dirty="0" smtClean="0">
                  <a:solidFill>
                    <a:schemeClr val="bg1"/>
                  </a:solidFill>
                  <a:latin typeface="Arial Black" pitchFamily="34" charset="0"/>
                </a:rPr>
                <a:t>790 mil millones</a:t>
              </a:r>
              <a:endParaRPr lang="es-CR" sz="1200" dirty="0">
                <a:solidFill>
                  <a:schemeClr val="bg1"/>
                </a:solidFill>
                <a:latin typeface="Arial Black" pitchFamily="34" charset="0"/>
              </a:endParaRPr>
            </a:p>
          </p:txBody>
        </p:sp>
      </p:grpSp>
    </p:spTree>
    <p:extLst>
      <p:ext uri="{BB962C8B-B14F-4D97-AF65-F5344CB8AC3E}">
        <p14:creationId xmlns:p14="http://schemas.microsoft.com/office/powerpoint/2010/main" xmlns="" val="3722821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descr="Screen Clippin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r="8731"/>
          <a:stretch/>
        </p:blipFill>
        <p:spPr>
          <a:xfrm>
            <a:off x="6159562" y="0"/>
            <a:ext cx="2984438" cy="4572000"/>
          </a:xfrm>
        </p:spPr>
      </p:pic>
      <p:pic>
        <p:nvPicPr>
          <p:cNvPr id="16" name="Picture 15" descr="Screen Clipping"/>
          <p:cNvPicPr>
            <a:picLocks noChangeAspect="1"/>
          </p:cNvPicPr>
          <p:nvPr/>
        </p:nvPicPr>
        <p:blipFill rotWithShape="1">
          <a:blip r:embed="rId4" cstate="print">
            <a:extLst>
              <a:ext uri="{28A0092B-C50C-407E-A947-70E740481C1C}">
                <a14:useLocalDpi xmlns:a14="http://schemas.microsoft.com/office/drawing/2010/main" xmlns="" val="0"/>
              </a:ext>
            </a:extLst>
          </a:blip>
          <a:srcRect l="9282" r="6773" b="9524"/>
          <a:stretch/>
        </p:blipFill>
        <p:spPr>
          <a:xfrm>
            <a:off x="6977936" y="3962400"/>
            <a:ext cx="1895304" cy="2895600"/>
          </a:xfrm>
          <a:prstGeom prst="rect">
            <a:avLst/>
          </a:prstGeom>
        </p:spPr>
      </p:pic>
      <p:sp>
        <p:nvSpPr>
          <p:cNvPr id="2" name="Title 1"/>
          <p:cNvSpPr>
            <a:spLocks noGrp="1"/>
          </p:cNvSpPr>
          <p:nvPr>
            <p:ph type="title"/>
          </p:nvPr>
        </p:nvSpPr>
        <p:spPr>
          <a:xfrm>
            <a:off x="457200" y="228600"/>
            <a:ext cx="4419600" cy="762000"/>
          </a:xfrm>
        </p:spPr>
        <p:txBody>
          <a:bodyPr/>
          <a:lstStyle/>
          <a:p>
            <a:r>
              <a:rPr lang="es-CR" dirty="0" smtClean="0"/>
              <a:t>Índice de Competitividad 2013 del “Foro Económico Mundial”</a:t>
            </a:r>
            <a:endParaRPr lang="es-CR" dirty="0"/>
          </a:p>
        </p:txBody>
      </p:sp>
      <p:sp>
        <p:nvSpPr>
          <p:cNvPr id="4" name="Text Placeholder 3"/>
          <p:cNvSpPr>
            <a:spLocks noGrp="1"/>
          </p:cNvSpPr>
          <p:nvPr>
            <p:ph type="body" sz="half" idx="2"/>
          </p:nvPr>
        </p:nvSpPr>
        <p:spPr>
          <a:xfrm>
            <a:off x="2630487" y="1196624"/>
            <a:ext cx="3008313" cy="388336"/>
          </a:xfrm>
        </p:spPr>
        <p:txBody>
          <a:bodyPr/>
          <a:lstStyle/>
          <a:p>
            <a:pPr algn="ctr"/>
            <a:r>
              <a:rPr lang="es-CR" dirty="0" smtClean="0">
                <a:solidFill>
                  <a:schemeClr val="accent6">
                    <a:lumMod val="50000"/>
                  </a:schemeClr>
                </a:solidFill>
                <a:latin typeface="Arial Black" pitchFamily="34" charset="0"/>
              </a:rPr>
              <a:t>Ranking de Costa Rica</a:t>
            </a:r>
            <a:endParaRPr lang="es-CR" dirty="0">
              <a:solidFill>
                <a:schemeClr val="accent6">
                  <a:lumMod val="50000"/>
                </a:schemeClr>
              </a:solidFill>
              <a:latin typeface="Arial Black"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763730152"/>
              </p:ext>
            </p:extLst>
          </p:nvPr>
        </p:nvGraphicFramePr>
        <p:xfrm>
          <a:off x="2640214" y="1432560"/>
          <a:ext cx="2924176" cy="1005840"/>
        </p:xfrm>
        <a:graphic>
          <a:graphicData uri="http://schemas.openxmlformats.org/drawingml/2006/table">
            <a:tbl>
              <a:tblPr firstRow="1" bandRow="1">
                <a:tableStyleId>{638B1855-1B75-4FBE-930C-398BA8C253C6}</a:tableStyleId>
              </a:tblPr>
              <a:tblGrid>
                <a:gridCol w="1410856"/>
                <a:gridCol w="504440"/>
                <a:gridCol w="504440"/>
                <a:gridCol w="504440"/>
              </a:tblGrid>
              <a:tr h="0">
                <a:tc>
                  <a:txBody>
                    <a:bodyPr/>
                    <a:lstStyle/>
                    <a:p>
                      <a:endParaRPr lang="es-CR" sz="1200" dirty="0"/>
                    </a:p>
                  </a:txBody>
                  <a:tcPr/>
                </a:tc>
                <a:tc>
                  <a:txBody>
                    <a:bodyPr/>
                    <a:lstStyle/>
                    <a:p>
                      <a:r>
                        <a:rPr lang="es-CR" sz="1200" dirty="0" smtClean="0"/>
                        <a:t>2013</a:t>
                      </a:r>
                      <a:endParaRPr lang="es-CR" sz="1200" dirty="0"/>
                    </a:p>
                  </a:txBody>
                  <a:tcPr/>
                </a:tc>
                <a:tc>
                  <a:txBody>
                    <a:bodyPr/>
                    <a:lstStyle/>
                    <a:p>
                      <a:r>
                        <a:rPr lang="es-CR" sz="1200" dirty="0" smtClean="0"/>
                        <a:t>2011</a:t>
                      </a:r>
                      <a:endParaRPr lang="es-CR" sz="1200" dirty="0"/>
                    </a:p>
                  </a:txBody>
                  <a:tcPr/>
                </a:tc>
                <a:tc>
                  <a:txBody>
                    <a:bodyPr/>
                    <a:lstStyle/>
                    <a:p>
                      <a:r>
                        <a:rPr lang="es-CR" sz="1200" dirty="0" smtClean="0"/>
                        <a:t>2009</a:t>
                      </a:r>
                      <a:endParaRPr lang="es-CR" sz="1200" dirty="0"/>
                    </a:p>
                  </a:txBody>
                  <a:tcPr/>
                </a:tc>
              </a:tr>
              <a:tr h="144794">
                <a:tc>
                  <a:txBody>
                    <a:bodyPr/>
                    <a:lstStyle/>
                    <a:p>
                      <a:r>
                        <a:rPr lang="es-CR" sz="1200" dirty="0" smtClean="0"/>
                        <a:t>Índice General</a:t>
                      </a:r>
                      <a:endParaRPr lang="es-CR" sz="1200" dirty="0"/>
                    </a:p>
                  </a:txBody>
                  <a:tcPr/>
                </a:tc>
                <a:tc>
                  <a:txBody>
                    <a:bodyPr/>
                    <a:lstStyle/>
                    <a:p>
                      <a:r>
                        <a:rPr lang="es-CR" sz="1200" dirty="0" smtClean="0"/>
                        <a:t>47</a:t>
                      </a:r>
                      <a:endParaRPr lang="es-CR" sz="1200" dirty="0"/>
                    </a:p>
                  </a:txBody>
                  <a:tcPr/>
                </a:tc>
                <a:tc>
                  <a:txBody>
                    <a:bodyPr/>
                    <a:lstStyle/>
                    <a:p>
                      <a:r>
                        <a:rPr lang="es-CR" sz="1200" dirty="0" smtClean="0"/>
                        <a:t>44</a:t>
                      </a:r>
                      <a:endParaRPr lang="es-CR" sz="1200" dirty="0"/>
                    </a:p>
                  </a:txBody>
                  <a:tcPr/>
                </a:tc>
                <a:tc>
                  <a:txBody>
                    <a:bodyPr/>
                    <a:lstStyle/>
                    <a:p>
                      <a:r>
                        <a:rPr lang="es-CR" sz="1200" dirty="0" smtClean="0"/>
                        <a:t>42</a:t>
                      </a:r>
                      <a:endParaRPr lang="es-CR" sz="1200" dirty="0"/>
                    </a:p>
                  </a:txBody>
                  <a:tcPr/>
                </a:tc>
              </a:tr>
              <a:tr h="144794">
                <a:tc>
                  <a:txBody>
                    <a:bodyPr/>
                    <a:lstStyle/>
                    <a:p>
                      <a:r>
                        <a:rPr lang="es-CR" sz="1200" dirty="0" smtClean="0"/>
                        <a:t>Índice de Las Américas</a:t>
                      </a:r>
                      <a:endParaRPr lang="es-CR" sz="1200" dirty="0"/>
                    </a:p>
                  </a:txBody>
                  <a:tcPr/>
                </a:tc>
                <a:tc>
                  <a:txBody>
                    <a:bodyPr/>
                    <a:lstStyle/>
                    <a:p>
                      <a:r>
                        <a:rPr lang="es-CR" sz="1200" dirty="0" smtClean="0"/>
                        <a:t>6</a:t>
                      </a:r>
                      <a:endParaRPr lang="es-CR" sz="1200" dirty="0"/>
                    </a:p>
                  </a:txBody>
                  <a:tcPr/>
                </a:tc>
                <a:tc>
                  <a:txBody>
                    <a:bodyPr/>
                    <a:lstStyle/>
                    <a:p>
                      <a:endParaRPr lang="es-CR" sz="1200" dirty="0"/>
                    </a:p>
                  </a:txBody>
                  <a:tcPr/>
                </a:tc>
                <a:tc>
                  <a:txBody>
                    <a:bodyPr/>
                    <a:lstStyle/>
                    <a:p>
                      <a:r>
                        <a:rPr lang="es-CR" sz="1200" dirty="0" smtClean="0"/>
                        <a:t>4</a:t>
                      </a:r>
                      <a:endParaRPr lang="es-CR" sz="1200" dirty="0"/>
                    </a:p>
                  </a:txBody>
                  <a:tcPr/>
                </a:tc>
              </a:tr>
            </a:tbl>
          </a:graphicData>
        </a:graphic>
      </p:graphicFrame>
      <p:sp>
        <p:nvSpPr>
          <p:cNvPr id="11" name="Oval 10"/>
          <p:cNvSpPr/>
          <p:nvPr/>
        </p:nvSpPr>
        <p:spPr>
          <a:xfrm rot="990729">
            <a:off x="7605765" y="166635"/>
            <a:ext cx="1371600" cy="13716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smtClean="0">
                <a:latin typeface="Arial Black" pitchFamily="34" charset="0"/>
              </a:rPr>
              <a:t>&lt; 5 </a:t>
            </a:r>
            <a:r>
              <a:rPr lang="es-CR" sz="1200" dirty="0" smtClean="0"/>
              <a:t>Posiciones desde el 2009</a:t>
            </a:r>
            <a:endParaRPr lang="es-CR" sz="1200" dirty="0"/>
          </a:p>
        </p:txBody>
      </p:sp>
      <p:grpSp>
        <p:nvGrpSpPr>
          <p:cNvPr id="3" name="Group 2"/>
          <p:cNvGrpSpPr/>
          <p:nvPr/>
        </p:nvGrpSpPr>
        <p:grpSpPr>
          <a:xfrm>
            <a:off x="457200" y="1124131"/>
            <a:ext cx="1584960" cy="1619069"/>
            <a:chOff x="457200" y="1124131"/>
            <a:chExt cx="1584960" cy="1619069"/>
          </a:xfrm>
          <a:solidFill>
            <a:srgbClr val="FF0000"/>
          </a:solidFill>
        </p:grpSpPr>
        <p:sp>
          <p:nvSpPr>
            <p:cNvPr id="17" name="Oval 16"/>
            <p:cNvSpPr/>
            <p:nvPr/>
          </p:nvSpPr>
          <p:spPr>
            <a:xfrm>
              <a:off x="1219200" y="1124131"/>
              <a:ext cx="822960" cy="822960"/>
            </a:xfrm>
            <a:prstGeom prst="ellipse">
              <a:avLst/>
            </a:prstGeom>
            <a:grp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s-CR" sz="1100" b="0" i="0" u="none" strike="noStrike" kern="0" cap="none" spc="0" normalizeH="0" baseline="0" noProof="0" dirty="0" smtClean="0">
                  <a:ln>
                    <a:noFill/>
                  </a:ln>
                  <a:solidFill>
                    <a:sysClr val="window" lastClr="FFFFFF"/>
                  </a:solidFill>
                  <a:effectLst/>
                  <a:uLnTx/>
                  <a:uFillTx/>
                  <a:latin typeface="Calibri"/>
                  <a:ea typeface="Calibri"/>
                  <a:cs typeface="Times New Roman"/>
                </a:rPr>
                <a:t>44/79</a:t>
              </a:r>
            </a:p>
            <a:p>
              <a:pPr marL="0" marR="0" lvl="0" indent="0" algn="ctr" defTabSz="914400" eaLnBrk="1" fontAlgn="auto" latinLnBrk="0" hangingPunct="1">
                <a:lnSpc>
                  <a:spcPct val="115000"/>
                </a:lnSpc>
                <a:spcBef>
                  <a:spcPts val="0"/>
                </a:spcBef>
                <a:spcAft>
                  <a:spcPts val="1000"/>
                </a:spcAft>
                <a:buClrTx/>
                <a:buSzTx/>
                <a:buFontTx/>
                <a:buNone/>
                <a:tabLst/>
                <a:defRPr/>
              </a:pPr>
              <a:r>
                <a:rPr lang="es-CR" sz="1100" kern="0" dirty="0" err="1" smtClean="0">
                  <a:solidFill>
                    <a:sysClr val="window" lastClr="FFFFFF"/>
                  </a:solidFill>
                  <a:latin typeface="Calibri"/>
                  <a:ea typeface="Calibri"/>
                  <a:cs typeface="Times New Roman"/>
                </a:rPr>
                <a:t>Ind</a:t>
              </a:r>
              <a:r>
                <a:rPr lang="es-CR" sz="1100" kern="0" dirty="0" smtClean="0">
                  <a:solidFill>
                    <a:sysClr val="window" lastClr="FFFFFF"/>
                  </a:solidFill>
                  <a:latin typeface="Calibri"/>
                  <a:ea typeface="Calibri"/>
                  <a:cs typeface="Times New Roman"/>
                </a:rPr>
                <a:t>.</a:t>
              </a:r>
              <a:endParaRPr kumimoji="0" lang="es-CR"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8" name="Oval 17"/>
            <p:cNvSpPr/>
            <p:nvPr/>
          </p:nvSpPr>
          <p:spPr>
            <a:xfrm>
              <a:off x="1100546" y="1920240"/>
              <a:ext cx="822960" cy="822960"/>
            </a:xfrm>
            <a:prstGeom prst="ellipse">
              <a:avLst/>
            </a:prstGeom>
            <a:grp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s-CR" sz="1100" b="0" i="0" u="none" strike="noStrike" kern="0" cap="none" spc="0" normalizeH="0" baseline="0" noProof="0" dirty="0" smtClean="0">
                  <a:ln>
                    <a:noFill/>
                  </a:ln>
                  <a:solidFill>
                    <a:sysClr val="window" lastClr="FFFFFF"/>
                  </a:solidFill>
                  <a:effectLst/>
                  <a:uLnTx/>
                  <a:uFillTx/>
                  <a:latin typeface="Calibri"/>
                  <a:ea typeface="Calibri"/>
                  <a:cs typeface="Times New Roman"/>
                </a:rPr>
                <a:t>7/14</a:t>
              </a:r>
            </a:p>
            <a:p>
              <a:pPr marL="0" marR="0" lvl="0" indent="0" algn="ctr" defTabSz="914400" eaLnBrk="1" fontAlgn="auto" latinLnBrk="0" hangingPunct="1">
                <a:lnSpc>
                  <a:spcPct val="115000"/>
                </a:lnSpc>
                <a:spcBef>
                  <a:spcPts val="0"/>
                </a:spcBef>
                <a:spcAft>
                  <a:spcPts val="1000"/>
                </a:spcAft>
                <a:buClrTx/>
                <a:buSzTx/>
                <a:buFontTx/>
                <a:buNone/>
                <a:tabLst/>
                <a:defRPr/>
              </a:pPr>
              <a:r>
                <a:rPr lang="es-CR" sz="1100" kern="0" dirty="0" smtClean="0">
                  <a:solidFill>
                    <a:sysClr val="window" lastClr="FFFFFF"/>
                  </a:solidFill>
                  <a:latin typeface="Calibri"/>
                  <a:ea typeface="Calibri"/>
                  <a:cs typeface="Times New Roman"/>
                </a:rPr>
                <a:t>Pilares</a:t>
              </a:r>
              <a:endParaRPr kumimoji="0" lang="es-CR"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19" name="Oval 18"/>
            <p:cNvSpPr/>
            <p:nvPr/>
          </p:nvSpPr>
          <p:spPr>
            <a:xfrm>
              <a:off x="457200" y="1358370"/>
              <a:ext cx="822960" cy="822960"/>
            </a:xfrm>
            <a:prstGeom prst="ellipse">
              <a:avLst/>
            </a:prstGeom>
            <a:grp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s-CR" sz="1100" b="0" i="0" u="none" strike="noStrike" kern="0" cap="none" spc="0" normalizeH="0" baseline="0" noProof="0" dirty="0" smtClean="0">
                  <a:ln>
                    <a:noFill/>
                  </a:ln>
                  <a:solidFill>
                    <a:sysClr val="window" lastClr="FFFFFF"/>
                  </a:solidFill>
                  <a:effectLst/>
                  <a:uLnTx/>
                  <a:uFillTx/>
                  <a:latin typeface="Calibri"/>
                  <a:ea typeface="Calibri"/>
                  <a:cs typeface="Times New Roman"/>
                </a:rPr>
                <a:t>2/3</a:t>
              </a:r>
            </a:p>
            <a:p>
              <a:pPr marL="0" marR="0" lvl="0" indent="0" algn="ctr" defTabSz="914400" eaLnBrk="1" fontAlgn="auto" latinLnBrk="0" hangingPunct="1">
                <a:lnSpc>
                  <a:spcPct val="115000"/>
                </a:lnSpc>
                <a:spcBef>
                  <a:spcPts val="0"/>
                </a:spcBef>
                <a:spcAft>
                  <a:spcPts val="1000"/>
                </a:spcAft>
                <a:buClrTx/>
                <a:buSzTx/>
                <a:buFontTx/>
                <a:buNone/>
                <a:tabLst/>
                <a:defRPr/>
              </a:pPr>
              <a:r>
                <a:rPr lang="es-CR" sz="1100" kern="0" dirty="0" smtClean="0">
                  <a:solidFill>
                    <a:sysClr val="window" lastClr="FFFFFF"/>
                  </a:solidFill>
                  <a:latin typeface="Calibri"/>
                  <a:ea typeface="Calibri"/>
                  <a:cs typeface="Times New Roman"/>
                </a:rPr>
                <a:t>Cat.</a:t>
              </a:r>
              <a:endParaRPr kumimoji="0" lang="es-CR"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grpSp>
      <p:sp>
        <p:nvSpPr>
          <p:cNvPr id="20" name="Text Placeholder 6"/>
          <p:cNvSpPr txBox="1">
            <a:spLocks/>
          </p:cNvSpPr>
          <p:nvPr/>
        </p:nvSpPr>
        <p:spPr>
          <a:xfrm>
            <a:off x="513806" y="3124200"/>
            <a:ext cx="2819400" cy="22098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endParaRPr lang="es-CR" dirty="0"/>
          </a:p>
        </p:txBody>
      </p:sp>
      <p:sp>
        <p:nvSpPr>
          <p:cNvPr id="25" name="TextBox 24"/>
          <p:cNvSpPr txBox="1"/>
          <p:nvPr/>
        </p:nvSpPr>
        <p:spPr>
          <a:xfrm>
            <a:off x="457200" y="2890659"/>
            <a:ext cx="4800600" cy="3662541"/>
          </a:xfrm>
          <a:prstGeom prst="rect">
            <a:avLst/>
          </a:prstGeom>
          <a:noFill/>
        </p:spPr>
        <p:txBody>
          <a:bodyPr wrap="square" rtlCol="0">
            <a:spAutoFit/>
          </a:bodyPr>
          <a:lstStyle/>
          <a:p>
            <a:pPr algn="just"/>
            <a:r>
              <a:rPr lang="es-CR" sz="1400" dirty="0"/>
              <a:t>El TTCI se basa en tres grandes categorías de </a:t>
            </a:r>
            <a:r>
              <a:rPr lang="es-CR" sz="1400" dirty="0" smtClean="0"/>
              <a:t>que </a:t>
            </a:r>
            <a:r>
              <a:rPr lang="es-CR" sz="1400" dirty="0"/>
              <a:t>facilitan la medición de la competitividad en el </a:t>
            </a:r>
            <a:r>
              <a:rPr lang="es-CR" sz="1400" dirty="0" smtClean="0"/>
              <a:t>turismo. Estas </a:t>
            </a:r>
            <a:r>
              <a:rPr lang="es-CR" sz="1400" dirty="0"/>
              <a:t>categorías se resumen </a:t>
            </a:r>
            <a:r>
              <a:rPr lang="es-CR" sz="1400" dirty="0" smtClean="0"/>
              <a:t>en:</a:t>
            </a:r>
            <a:endParaRPr lang="es-CR" sz="1400" dirty="0"/>
          </a:p>
          <a:p>
            <a:pPr marL="800100" lvl="1" indent="-342900" algn="just">
              <a:buFont typeface="+mj-lt"/>
              <a:buAutoNum type="arabicPeriod"/>
            </a:pPr>
            <a:r>
              <a:rPr lang="es-CR" sz="1400" dirty="0" smtClean="0"/>
              <a:t>El Marco Regulatorio;</a:t>
            </a:r>
            <a:endParaRPr lang="es-CR" sz="1400" dirty="0"/>
          </a:p>
          <a:p>
            <a:pPr marL="800100" lvl="1" indent="-342900" algn="just">
              <a:buFont typeface="+mj-lt"/>
              <a:buAutoNum type="arabicPeriod"/>
            </a:pPr>
            <a:r>
              <a:rPr lang="es-CR" sz="1400" dirty="0" smtClean="0"/>
              <a:t>El Ambiente de Negocios y la Infraestructura</a:t>
            </a:r>
          </a:p>
          <a:p>
            <a:pPr marL="800100" lvl="1" indent="-342900" algn="just">
              <a:spcAft>
                <a:spcPts val="1200"/>
              </a:spcAft>
              <a:buFont typeface="+mj-lt"/>
              <a:buAutoNum type="arabicPeriod"/>
            </a:pPr>
            <a:r>
              <a:rPr lang="es-CR" sz="1400" dirty="0" smtClean="0"/>
              <a:t>Lo Humano, Cultural y </a:t>
            </a:r>
            <a:r>
              <a:rPr lang="es-CR" sz="1400" dirty="0"/>
              <a:t>l</a:t>
            </a:r>
            <a:r>
              <a:rPr lang="es-CR" sz="1400" dirty="0" smtClean="0"/>
              <a:t>os Recursos Naturales.</a:t>
            </a:r>
          </a:p>
          <a:p>
            <a:pPr algn="just"/>
            <a:r>
              <a:rPr lang="es-CR" sz="1400" dirty="0" smtClean="0"/>
              <a:t>El primero captura </a:t>
            </a:r>
            <a:r>
              <a:rPr lang="es-CR" sz="1400" dirty="0"/>
              <a:t>aquellos elementos que son políticas relacionadas y generalmente bajo el amparo del gobierno; el segundo </a:t>
            </a:r>
            <a:r>
              <a:rPr lang="es-CR" sz="1400" dirty="0" smtClean="0"/>
              <a:t>capta </a:t>
            </a:r>
            <a:r>
              <a:rPr lang="es-CR" sz="1400" dirty="0"/>
              <a:t>elementos del entorno empresarial y la infraestructura del </a:t>
            </a:r>
            <a:r>
              <a:rPr lang="es-CR" sz="1400" dirty="0" smtClean="0"/>
              <a:t>país </a:t>
            </a:r>
            <a:r>
              <a:rPr lang="es-CR" sz="1400" dirty="0"/>
              <a:t>y el </a:t>
            </a:r>
            <a:r>
              <a:rPr lang="es-CR" sz="1400" dirty="0" smtClean="0"/>
              <a:t>tercero captura </a:t>
            </a:r>
            <a:r>
              <a:rPr lang="es-CR" sz="1400" dirty="0"/>
              <a:t>los elementos "más suaves" humanos, culturales y naturales de la dotación de recursos de cada país.</a:t>
            </a:r>
          </a:p>
          <a:p>
            <a:pPr algn="just"/>
            <a:r>
              <a:rPr lang="es-CR" sz="1400" dirty="0"/>
              <a:t>Cada una de estas categorías se compone a su vez por 14 </a:t>
            </a:r>
            <a:r>
              <a:rPr lang="es-CR" sz="1400" dirty="0" smtClean="0"/>
              <a:t>pilares y cada </a:t>
            </a:r>
            <a:r>
              <a:rPr lang="es-CR" sz="1400" dirty="0"/>
              <a:t>uno de los pilares es, a su vez, compuesto por un número de variables individuales, que en total suman 79.</a:t>
            </a:r>
          </a:p>
          <a:p>
            <a:pPr algn="just"/>
            <a:endParaRPr lang="es-CR" sz="1200" dirty="0"/>
          </a:p>
        </p:txBody>
      </p:sp>
    </p:spTree>
    <p:extLst>
      <p:ext uri="{BB962C8B-B14F-4D97-AF65-F5344CB8AC3E}">
        <p14:creationId xmlns:p14="http://schemas.microsoft.com/office/powerpoint/2010/main" xmlns="" val="1821823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05200" cy="946150"/>
          </a:xfrm>
        </p:spPr>
        <p:txBody>
          <a:bodyPr/>
          <a:lstStyle/>
          <a:p>
            <a:r>
              <a:rPr lang="es-CR" dirty="0"/>
              <a:t>Índice de Competitividad 2013 del “Foro Económico Mundial”</a:t>
            </a:r>
          </a:p>
        </p:txBody>
      </p:sp>
      <p:sp>
        <p:nvSpPr>
          <p:cNvPr id="4" name="Text Placeholder 3"/>
          <p:cNvSpPr>
            <a:spLocks noGrp="1"/>
          </p:cNvSpPr>
          <p:nvPr>
            <p:ph type="body" sz="half" idx="2"/>
          </p:nvPr>
        </p:nvSpPr>
        <p:spPr>
          <a:xfrm>
            <a:off x="457200" y="1435101"/>
            <a:ext cx="3124200" cy="1155700"/>
          </a:xfrm>
        </p:spPr>
        <p:txBody>
          <a:bodyPr/>
          <a:lstStyle/>
          <a:p>
            <a:pPr algn="just"/>
            <a:r>
              <a:rPr lang="es-CR" dirty="0" smtClean="0"/>
              <a:t>Muchos son coincidentes, sin embargo nos pareció importante destacar  aquellos que más llamaron nuestra atención.</a:t>
            </a:r>
            <a:endParaRPr lang="es-CR" dirty="0"/>
          </a:p>
        </p:txBody>
      </p:sp>
      <p:graphicFrame>
        <p:nvGraphicFramePr>
          <p:cNvPr id="7" name="Content Placeholder 4"/>
          <p:cNvGraphicFramePr>
            <a:graphicFrameLocks/>
          </p:cNvGraphicFramePr>
          <p:nvPr>
            <p:extLst>
              <p:ext uri="{D42A27DB-BD31-4B8C-83A1-F6EECF244321}">
                <p14:modId xmlns:p14="http://schemas.microsoft.com/office/powerpoint/2010/main" xmlns="" val="362833875"/>
              </p:ext>
            </p:extLst>
          </p:nvPr>
        </p:nvGraphicFramePr>
        <p:xfrm>
          <a:off x="3657600" y="4876800"/>
          <a:ext cx="549321" cy="630936"/>
        </p:xfrm>
        <a:graphic>
          <a:graphicData uri="http://schemas.openxmlformats.org/drawingml/2006/table">
            <a:tbl>
              <a:tblPr firstRow="1" firstCol="1" bandRow="1">
                <a:tableStyleId>{5940675A-B579-460E-94D1-54222C63F5DA}</a:tableStyleId>
              </a:tblPr>
              <a:tblGrid>
                <a:gridCol w="549321"/>
              </a:tblGrid>
              <a:tr h="98092">
                <a:tc>
                  <a:txBody>
                    <a:bodyPr/>
                    <a:lstStyle/>
                    <a:p>
                      <a:pPr marL="0" marR="0" algn="r">
                        <a:lnSpc>
                          <a:spcPct val="115000"/>
                        </a:lnSpc>
                        <a:spcBef>
                          <a:spcPts val="0"/>
                        </a:spcBef>
                        <a:spcAft>
                          <a:spcPts val="0"/>
                        </a:spcAft>
                      </a:pPr>
                      <a:r>
                        <a:rPr lang="en-US" sz="1200" dirty="0">
                          <a:effectLst/>
                          <a:latin typeface="+mn-lt"/>
                        </a:rPr>
                        <a:t> </a:t>
                      </a:r>
                      <a:endParaRPr lang="es-CR" sz="1200" dirty="0">
                        <a:effectLst/>
                        <a:latin typeface="+mn-lt"/>
                        <a:ea typeface="Calibri"/>
                        <a:cs typeface="Times New Roman"/>
                      </a:endParaRPr>
                    </a:p>
                  </a:txBody>
                  <a:tcPr marL="54834" marR="548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8092">
                <a:tc>
                  <a:txBody>
                    <a:bodyPr/>
                    <a:lstStyle/>
                    <a:p>
                      <a:pPr marL="0" marR="0" algn="r">
                        <a:lnSpc>
                          <a:spcPct val="115000"/>
                        </a:lnSpc>
                        <a:spcBef>
                          <a:spcPts val="0"/>
                        </a:spcBef>
                        <a:spcAft>
                          <a:spcPts val="0"/>
                        </a:spcAft>
                      </a:pPr>
                      <a:r>
                        <a:rPr lang="es-CR" sz="1200">
                          <a:effectLst/>
                          <a:latin typeface="+mn-lt"/>
                        </a:rPr>
                        <a:t> </a:t>
                      </a:r>
                      <a:endParaRPr lang="es-CR" sz="1200">
                        <a:effectLst/>
                        <a:latin typeface="+mn-lt"/>
                        <a:ea typeface="Calibri"/>
                        <a:cs typeface="Times New Roman"/>
                      </a:endParaRPr>
                    </a:p>
                  </a:txBody>
                  <a:tcPr marL="54834" marR="548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8092">
                <a:tc>
                  <a:txBody>
                    <a:bodyPr/>
                    <a:lstStyle/>
                    <a:p>
                      <a:pPr marL="0" marR="0" algn="r">
                        <a:lnSpc>
                          <a:spcPct val="115000"/>
                        </a:lnSpc>
                        <a:spcBef>
                          <a:spcPts val="0"/>
                        </a:spcBef>
                        <a:spcAft>
                          <a:spcPts val="0"/>
                        </a:spcAft>
                      </a:pPr>
                      <a:r>
                        <a:rPr lang="en-US" sz="1200" dirty="0">
                          <a:effectLst/>
                          <a:latin typeface="+mn-lt"/>
                        </a:rPr>
                        <a:t> </a:t>
                      </a:r>
                      <a:endParaRPr lang="es-CR" sz="1200" dirty="0">
                        <a:effectLst/>
                        <a:latin typeface="+mn-lt"/>
                        <a:ea typeface="Calibri"/>
                        <a:cs typeface="Times New Roman"/>
                      </a:endParaRPr>
                    </a:p>
                  </a:txBody>
                  <a:tcPr marL="54834" marR="5483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3" name="Group 2"/>
          <p:cNvGrpSpPr/>
          <p:nvPr/>
        </p:nvGrpSpPr>
        <p:grpSpPr>
          <a:xfrm>
            <a:off x="457200" y="1600200"/>
            <a:ext cx="8229600" cy="3688080"/>
            <a:chOff x="457200" y="1600200"/>
            <a:chExt cx="8229600" cy="3688080"/>
          </a:xfrm>
        </p:grpSpPr>
        <p:graphicFrame>
          <p:nvGraphicFramePr>
            <p:cNvPr id="6" name="Content Placeholder 4"/>
            <p:cNvGraphicFramePr>
              <a:graphicFrameLocks/>
            </p:cNvGraphicFramePr>
            <p:nvPr>
              <p:extLst>
                <p:ext uri="{D42A27DB-BD31-4B8C-83A1-F6EECF244321}">
                  <p14:modId xmlns:p14="http://schemas.microsoft.com/office/powerpoint/2010/main" xmlns="" val="1644200884"/>
                </p:ext>
              </p:extLst>
            </p:nvPr>
          </p:nvGraphicFramePr>
          <p:xfrm>
            <a:off x="4572000" y="1600200"/>
            <a:ext cx="4114800" cy="3680460"/>
          </p:xfrm>
          <a:graphic>
            <a:graphicData uri="http://schemas.openxmlformats.org/drawingml/2006/table">
              <a:tbl>
                <a:tblPr firstRow="1" firstCol="1" bandRow="1">
                  <a:tableStyleId>{68D230F3-CF80-4859-8CE7-A43EE81993B5}</a:tableStyleId>
                </a:tblPr>
                <a:tblGrid>
                  <a:gridCol w="4114800"/>
                </a:tblGrid>
                <a:tr h="0">
                  <a:tc>
                    <a:txBody>
                      <a:bodyPr/>
                      <a:lstStyle/>
                      <a:p>
                        <a:pPr marL="0" marR="0" algn="r">
                          <a:lnSpc>
                            <a:spcPct val="115000"/>
                          </a:lnSpc>
                          <a:spcBef>
                            <a:spcPts val="0"/>
                          </a:spcBef>
                          <a:spcAft>
                            <a:spcPts val="0"/>
                          </a:spcAft>
                        </a:pPr>
                        <a:r>
                          <a:rPr lang="es-CR" sz="1400" noProof="0" dirty="0" smtClean="0">
                            <a:effectLst/>
                          </a:rPr>
                          <a:t>N°</a:t>
                        </a:r>
                        <a:r>
                          <a:rPr lang="es-CR" sz="1400" baseline="0" noProof="0" dirty="0" smtClean="0">
                            <a:effectLst/>
                          </a:rPr>
                          <a:t> </a:t>
                        </a:r>
                        <a:r>
                          <a:rPr lang="es-CR" sz="1400" noProof="0" dirty="0" smtClean="0">
                            <a:effectLst/>
                          </a:rPr>
                          <a:t>de días para iniciar un negocio</a:t>
                        </a:r>
                        <a:endParaRPr lang="es-CR" sz="1400" b="0" noProof="0" dirty="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smtClean="0">
                            <a:effectLst/>
                          </a:rPr>
                          <a:t>Costo para iniciar un negocio</a:t>
                        </a:r>
                        <a:endParaRPr lang="es-CR" sz="1400" b="0" noProof="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smtClean="0">
                            <a:effectLst/>
                          </a:rPr>
                          <a:t>Especies Amenazads</a:t>
                        </a:r>
                        <a:endParaRPr lang="es-CR" sz="1400" b="0" noProof="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dirty="0" smtClean="0">
                            <a:effectLst/>
                          </a:rPr>
                          <a:t>Costos del negocio de crimen y violencia</a:t>
                        </a:r>
                        <a:endParaRPr lang="es-CR" sz="1400" b="0" noProof="0" dirty="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smtClean="0">
                            <a:effectLst/>
                          </a:rPr>
                          <a:t>Costos del negocio del terrorismo</a:t>
                        </a:r>
                        <a:endParaRPr lang="es-CR" sz="1400" b="0" noProof="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smtClean="0">
                            <a:effectLst/>
                          </a:rPr>
                          <a:t>Médicos/1,000 hab. </a:t>
                        </a:r>
                        <a:endParaRPr lang="es-CR" sz="1400" b="0" noProof="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smtClean="0">
                            <a:effectLst/>
                          </a:rPr>
                          <a:t>Camas de Hospital/10,000 hab. </a:t>
                        </a:r>
                        <a:endParaRPr lang="es-CR" sz="1400" b="0" noProof="0">
                          <a:effectLst/>
                          <a:latin typeface="+mn-lt"/>
                          <a:ea typeface="Calibri"/>
                          <a:cs typeface="Times New Roman"/>
                        </a:endParaRPr>
                      </a:p>
                    </a:txBody>
                    <a:tcPr marL="35787" marR="35787" marT="0" marB="0"/>
                  </a:tc>
                </a:tr>
                <a:tr h="0">
                  <a:tc>
                    <a:txBody>
                      <a:bodyPr/>
                      <a:lstStyle/>
                      <a:p>
                        <a:pPr marL="0" marR="0" algn="r">
                          <a:lnSpc>
                            <a:spcPct val="115000"/>
                          </a:lnSpc>
                          <a:spcBef>
                            <a:spcPts val="0"/>
                          </a:spcBef>
                          <a:spcAft>
                            <a:spcPts val="0"/>
                          </a:spcAft>
                        </a:pPr>
                        <a:r>
                          <a:rPr lang="es-CR" sz="1400" noProof="0" dirty="0" smtClean="0">
                            <a:effectLst/>
                          </a:rPr>
                          <a:t>Asientos Aéreos</a:t>
                        </a:r>
                        <a:r>
                          <a:rPr lang="es-CR" sz="1400" baseline="0" noProof="0" dirty="0" smtClean="0">
                            <a:effectLst/>
                          </a:rPr>
                          <a:t> </a:t>
                        </a:r>
                        <a:r>
                          <a:rPr lang="es-CR" sz="1400" noProof="0" dirty="0" smtClean="0">
                            <a:effectLst/>
                          </a:rPr>
                          <a:t> Kms/</a:t>
                        </a:r>
                        <a:r>
                          <a:rPr lang="es-CR" sz="1400" noProof="0" dirty="0" err="1" smtClean="0">
                            <a:effectLst/>
                          </a:rPr>
                          <a:t>week</a:t>
                        </a:r>
                        <a:r>
                          <a:rPr lang="es-CR" sz="1400" noProof="0" dirty="0" smtClean="0">
                            <a:effectLst/>
                          </a:rPr>
                          <a:t>, dom., millones </a:t>
                        </a:r>
                        <a:endParaRPr lang="es-CR" sz="1400" b="0" noProof="0" dirty="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smtClean="0">
                            <a:effectLst/>
                          </a:rPr>
                          <a:t>Asientos Aereos kms/week, int’l, millones </a:t>
                        </a:r>
                        <a:endParaRPr lang="es-CR" sz="1400" b="0" noProof="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smtClean="0">
                            <a:effectLst/>
                          </a:rPr>
                          <a:t>No. de Aerolineas operando</a:t>
                        </a:r>
                        <a:endParaRPr lang="es-CR" sz="1400" b="0" noProof="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smtClean="0">
                            <a:effectLst/>
                          </a:rPr>
                          <a:t>Calidad de las Carreteras</a:t>
                        </a:r>
                        <a:endParaRPr lang="es-CR" sz="1400" b="0" noProof="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smtClean="0">
                            <a:effectLst/>
                          </a:rPr>
                          <a:t>Calidad de la infraestructura del ferrocarril</a:t>
                        </a:r>
                        <a:endParaRPr lang="es-CR" sz="1400" b="0" noProof="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smtClean="0">
                            <a:effectLst/>
                          </a:rPr>
                          <a:t>Calidad de infraestructura portuaria</a:t>
                        </a:r>
                        <a:endParaRPr lang="es-CR" sz="1400" b="0" noProof="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smtClean="0">
                            <a:effectLst/>
                          </a:rPr>
                          <a:t>Calidad de la red de transporte terrestre</a:t>
                        </a:r>
                        <a:endParaRPr lang="es-CR" sz="1400" b="0" noProof="0">
                          <a:effectLst/>
                          <a:latin typeface="+mn-lt"/>
                          <a:ea typeface="Calibri"/>
                          <a:cs typeface="Times New Roman"/>
                        </a:endParaRPr>
                      </a:p>
                    </a:txBody>
                    <a:tcPr marL="54834" marR="54834" marT="0" marB="0"/>
                  </a:tc>
                </a:tr>
                <a:tr h="0">
                  <a:tc>
                    <a:txBody>
                      <a:bodyPr/>
                      <a:lstStyle/>
                      <a:p>
                        <a:pPr marL="0" marR="0" algn="r">
                          <a:lnSpc>
                            <a:spcPct val="115000"/>
                          </a:lnSpc>
                          <a:spcBef>
                            <a:spcPts val="0"/>
                          </a:spcBef>
                          <a:spcAft>
                            <a:spcPts val="0"/>
                          </a:spcAft>
                        </a:pPr>
                        <a:r>
                          <a:rPr lang="es-CR" sz="1400" noProof="0" dirty="0" smtClean="0">
                            <a:effectLst/>
                          </a:rPr>
                          <a:t>Facilidad de contratación de mano de obra extranjera</a:t>
                        </a:r>
                        <a:endParaRPr lang="es-CR" sz="1400" b="0" noProof="0" dirty="0">
                          <a:effectLst/>
                          <a:latin typeface="+mn-lt"/>
                          <a:ea typeface="Calibri"/>
                          <a:cs typeface="Times New Roman"/>
                        </a:endParaRPr>
                      </a:p>
                    </a:txBody>
                    <a:tcPr marL="54834" marR="54834" marT="0" marB="0"/>
                  </a:tc>
                </a:tr>
              </a:tbl>
            </a:graphicData>
          </a:graphic>
        </p:graphicFrame>
        <p:graphicFrame>
          <p:nvGraphicFramePr>
            <p:cNvPr id="5" name="Diagram 4"/>
            <p:cNvGraphicFramePr>
              <a:graphicFrameLocks noChangeAspect="1"/>
            </p:cNvGraphicFramePr>
            <p:nvPr>
              <p:extLst>
                <p:ext uri="{D42A27DB-BD31-4B8C-83A1-F6EECF244321}">
                  <p14:modId xmlns:p14="http://schemas.microsoft.com/office/powerpoint/2010/main" xmlns="" val="298187755"/>
                </p:ext>
              </p:extLst>
            </p:nvPr>
          </p:nvGraphicFramePr>
          <p:xfrm>
            <a:off x="457200" y="2819400"/>
            <a:ext cx="3657600" cy="246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xmlns="" val="2990577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0" y="157163"/>
            <a:ext cx="7263165" cy="6543675"/>
            <a:chOff x="324452" y="304800"/>
            <a:chExt cx="7263165" cy="6543675"/>
          </a:xfrm>
        </p:grpSpPr>
        <p:pic>
          <p:nvPicPr>
            <p:cNvPr id="12" name="Picture 11" descr="Screen Clipping"/>
            <p:cNvPicPr>
              <a:picLocks noChangeAspect="1"/>
            </p:cNvPicPr>
            <p:nvPr/>
          </p:nvPicPr>
          <p:blipFill>
            <a:blip r:embed="rId2" cstate="print">
              <a:clrChange>
                <a:clrFrom>
                  <a:srgbClr val="DDDDDD"/>
                </a:clrFrom>
                <a:clrTo>
                  <a:srgbClr val="DDDDDD">
                    <a:alpha val="0"/>
                  </a:srgbClr>
                </a:clrTo>
              </a:clrChange>
              <a:extLst>
                <a:ext uri="{28A0092B-C50C-407E-A947-70E740481C1C}">
                  <a14:useLocalDpi xmlns:a14="http://schemas.microsoft.com/office/drawing/2010/main" xmlns="" val="0"/>
                </a:ext>
              </a:extLst>
            </a:blip>
            <a:stretch>
              <a:fillRect/>
            </a:stretch>
          </p:blipFill>
          <p:spPr>
            <a:xfrm>
              <a:off x="324452" y="304800"/>
              <a:ext cx="6953188" cy="6543675"/>
            </a:xfrm>
            <a:prstGeom prst="rect">
              <a:avLst/>
            </a:prstGeom>
          </p:spPr>
        </p:pic>
        <p:pic>
          <p:nvPicPr>
            <p:cNvPr id="13" name="Picture 12"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73217" y="5715000"/>
              <a:ext cx="914400" cy="431926"/>
            </a:xfrm>
            <a:prstGeom prst="rect">
              <a:avLst/>
            </a:prstGeom>
          </p:spPr>
        </p:pic>
      </p:grpSp>
      <p:pic>
        <p:nvPicPr>
          <p:cNvPr id="9" name="Picture 8" descr="Screen Clipping"/>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4663440" y="0"/>
            <a:ext cx="4480560" cy="1371600"/>
          </a:xfrm>
          <a:prstGeom prst="ellipse">
            <a:avLst/>
          </a:prstGeom>
          <a:ln>
            <a:noFill/>
          </a:ln>
          <a:effectLst>
            <a:softEdge rad="112500"/>
          </a:effectLst>
        </p:spPr>
      </p:pic>
      <p:pic>
        <p:nvPicPr>
          <p:cNvPr id="5" name="Content Placeholder 4" descr="Screen Clipping"/>
          <p:cNvPicPr>
            <a:picLocks noGrp="1"/>
          </p:cNvPicPr>
          <p:nvPr>
            <p:ph idx="1"/>
          </p:nvPr>
        </p:nvPicPr>
        <p:blipFill>
          <a:blip r:embed="rId5" cstate="print">
            <a:extLst>
              <a:ext uri="{28A0092B-C50C-407E-A947-70E740481C1C}">
                <a14:useLocalDpi xmlns:a14="http://schemas.microsoft.com/office/drawing/2010/main" xmlns="" val="0"/>
              </a:ext>
            </a:extLst>
          </a:blip>
          <a:stretch>
            <a:fillRect/>
          </a:stretch>
        </p:blipFill>
        <p:spPr>
          <a:xfrm>
            <a:off x="4663440" y="2971800"/>
            <a:ext cx="4480560" cy="1371600"/>
          </a:xfrm>
          <a:prstGeom prst="ellipse">
            <a:avLst/>
          </a:prstGeom>
          <a:ln>
            <a:noFill/>
          </a:ln>
          <a:effectLst>
            <a:softEdge rad="112500"/>
          </a:effectLst>
        </p:spPr>
      </p:pic>
      <p:pic>
        <p:nvPicPr>
          <p:cNvPr id="7" name="Picture 6" descr="Screen Clipping"/>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4663440" y="1447800"/>
            <a:ext cx="4480560" cy="1371600"/>
          </a:xfrm>
          <a:prstGeom prst="ellipse">
            <a:avLst/>
          </a:prstGeom>
          <a:ln>
            <a:noFill/>
          </a:ln>
          <a:effectLst>
            <a:softEdge rad="112500"/>
          </a:effectLst>
        </p:spPr>
      </p:pic>
      <p:pic>
        <p:nvPicPr>
          <p:cNvPr id="6" name="Picture 5" descr="Screen Clippi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20715" y="3352800"/>
            <a:ext cx="901340" cy="274320"/>
          </a:xfrm>
          <a:prstGeom prst="rect">
            <a:avLst/>
          </a:prstGeom>
        </p:spPr>
      </p:pic>
      <p:pic>
        <p:nvPicPr>
          <p:cNvPr id="8" name="Picture 7" descr="Screen Clippi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720716" y="1828800"/>
            <a:ext cx="952501" cy="274320"/>
          </a:xfrm>
          <a:prstGeom prst="rect">
            <a:avLst/>
          </a:prstGeom>
        </p:spPr>
      </p:pic>
      <p:pic>
        <p:nvPicPr>
          <p:cNvPr id="10" name="Picture 9" descr="Screen Clippi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720715" y="419058"/>
            <a:ext cx="1122598" cy="274320"/>
          </a:xfrm>
          <a:prstGeom prst="rect">
            <a:avLst/>
          </a:prstGeom>
        </p:spPr>
      </p:pic>
      <p:sp>
        <p:nvSpPr>
          <p:cNvPr id="4" name="Text Placeholder 3"/>
          <p:cNvSpPr>
            <a:spLocks noGrp="1"/>
          </p:cNvSpPr>
          <p:nvPr>
            <p:ph type="body" sz="half" idx="2"/>
          </p:nvPr>
        </p:nvSpPr>
        <p:spPr>
          <a:xfrm>
            <a:off x="9525" y="2674619"/>
            <a:ext cx="2286000" cy="1356361"/>
          </a:xfrm>
          <a:solidFill>
            <a:schemeClr val="bg1">
              <a:alpha val="48000"/>
            </a:schemeClr>
          </a:solidFill>
        </p:spPr>
        <p:txBody>
          <a:bodyPr>
            <a:noAutofit/>
          </a:bodyPr>
          <a:lstStyle/>
          <a:p>
            <a:pPr marL="285750" indent="-285750" algn="just">
              <a:buFont typeface="Arial" pitchFamily="34" charset="0"/>
              <a:buChar char="•"/>
            </a:pPr>
            <a:r>
              <a:rPr lang="es-CR" sz="1600" dirty="0" smtClean="0"/>
              <a:t>Nicaragua recupera 8 posiciones (103-95)</a:t>
            </a:r>
          </a:p>
          <a:p>
            <a:pPr marL="285750" indent="-285750" algn="just">
              <a:buFont typeface="Arial" pitchFamily="34" charset="0"/>
              <a:buChar char="•"/>
            </a:pPr>
            <a:r>
              <a:rPr lang="es-CR" sz="1600" dirty="0" smtClean="0"/>
              <a:t>Panamá 18 (55 – 37)</a:t>
            </a:r>
          </a:p>
          <a:p>
            <a:pPr marL="285750" indent="-285750" algn="just">
              <a:buFont typeface="Arial" pitchFamily="34" charset="0"/>
              <a:buChar char="•"/>
            </a:pPr>
            <a:r>
              <a:rPr lang="es-CR" sz="1600" dirty="0" smtClean="0"/>
              <a:t>y Costa Rica pierde 5 puestos (42- 47)</a:t>
            </a:r>
            <a:endParaRPr lang="es-CR" sz="1600" dirty="0"/>
          </a:p>
        </p:txBody>
      </p:sp>
      <p:sp>
        <p:nvSpPr>
          <p:cNvPr id="2" name="Title 1"/>
          <p:cNvSpPr>
            <a:spLocks noGrp="1"/>
          </p:cNvSpPr>
          <p:nvPr>
            <p:ph type="title"/>
          </p:nvPr>
        </p:nvSpPr>
        <p:spPr/>
        <p:txBody>
          <a:bodyPr/>
          <a:lstStyle/>
          <a:p>
            <a:r>
              <a:rPr lang="es-CR" dirty="0" smtClean="0"/>
              <a:t>Comparativos de las posiciones de los vecinos</a:t>
            </a:r>
            <a:endParaRPr lang="es-CR" dirty="0"/>
          </a:p>
        </p:txBody>
      </p:sp>
      <p:grpSp>
        <p:nvGrpSpPr>
          <p:cNvPr id="27" name="Group 26"/>
          <p:cNvGrpSpPr/>
          <p:nvPr/>
        </p:nvGrpSpPr>
        <p:grpSpPr>
          <a:xfrm>
            <a:off x="7148113" y="419058"/>
            <a:ext cx="1995887" cy="4799273"/>
            <a:chOff x="7148113" y="419058"/>
            <a:chExt cx="1995887" cy="4799273"/>
          </a:xfrm>
        </p:grpSpPr>
        <p:sp>
          <p:nvSpPr>
            <p:cNvPr id="3" name="Oval 2"/>
            <p:cNvSpPr/>
            <p:nvPr/>
          </p:nvSpPr>
          <p:spPr>
            <a:xfrm>
              <a:off x="7467600" y="419058"/>
              <a:ext cx="731520" cy="73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TextBox 13"/>
            <p:cNvSpPr txBox="1"/>
            <p:nvPr/>
          </p:nvSpPr>
          <p:spPr>
            <a:xfrm>
              <a:off x="7148113" y="4572000"/>
              <a:ext cx="1995887" cy="646331"/>
            </a:xfrm>
            <a:prstGeom prst="rect">
              <a:avLst/>
            </a:prstGeom>
            <a:noFill/>
          </p:spPr>
          <p:txBody>
            <a:bodyPr wrap="square" rtlCol="0">
              <a:spAutoFit/>
            </a:bodyPr>
            <a:lstStyle/>
            <a:p>
              <a:r>
                <a:rPr lang="es-CR" dirty="0" smtClean="0"/>
                <a:t>La caída más fuerte la sufre Costa Rica</a:t>
              </a:r>
              <a:endParaRPr lang="es-CR" dirty="0"/>
            </a:p>
          </p:txBody>
        </p:sp>
        <p:cxnSp>
          <p:nvCxnSpPr>
            <p:cNvPr id="16" name="Elbow Connector 15"/>
            <p:cNvCxnSpPr>
              <a:stCxn id="3" idx="4"/>
              <a:endCxn id="14" idx="0"/>
            </p:cNvCxnSpPr>
            <p:nvPr/>
          </p:nvCxnSpPr>
          <p:spPr>
            <a:xfrm rot="16200000" flipH="1">
              <a:off x="6278997" y="2704940"/>
              <a:ext cx="3421422" cy="312697"/>
            </a:xfrm>
            <a:prstGeom prst="bentConnector3">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graphicFrame>
        <p:nvGraphicFramePr>
          <p:cNvPr id="11" name="Chart 10"/>
          <p:cNvGraphicFramePr>
            <a:graphicFrameLocks/>
          </p:cNvGraphicFramePr>
          <p:nvPr>
            <p:extLst>
              <p:ext uri="{D42A27DB-BD31-4B8C-83A1-F6EECF244321}">
                <p14:modId xmlns:p14="http://schemas.microsoft.com/office/powerpoint/2010/main" xmlns="" val="1664666720"/>
              </p:ext>
            </p:extLst>
          </p:nvPr>
        </p:nvGraphicFramePr>
        <p:xfrm>
          <a:off x="0" y="4419600"/>
          <a:ext cx="4800600" cy="24384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xmlns="" val="265920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76200"/>
            <a:ext cx="4800602" cy="868362"/>
          </a:xfrm>
        </p:spPr>
        <p:txBody>
          <a:bodyPr>
            <a:normAutofit/>
          </a:bodyPr>
          <a:lstStyle/>
          <a:p>
            <a:r>
              <a:rPr lang="es-CR" sz="2000" b="1" dirty="0" smtClean="0"/>
              <a:t>Resumen de los principales hallazgos, que se convierte en los problemas a RESOLVER</a:t>
            </a:r>
            <a:endParaRPr lang="es-CR" sz="2000" b="1" dirty="0"/>
          </a:p>
        </p:txBody>
      </p:sp>
      <p:grpSp>
        <p:nvGrpSpPr>
          <p:cNvPr id="8" name="Group 7"/>
          <p:cNvGrpSpPr/>
          <p:nvPr/>
        </p:nvGrpSpPr>
        <p:grpSpPr>
          <a:xfrm>
            <a:off x="533400" y="1143000"/>
            <a:ext cx="8153408" cy="5029200"/>
            <a:chOff x="533400" y="1143000"/>
            <a:chExt cx="8153408" cy="5029200"/>
          </a:xfrm>
        </p:grpSpPr>
        <p:pic>
          <p:nvPicPr>
            <p:cNvPr id="1029" name="Picture 5"/>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533900" y="4792738"/>
              <a:ext cx="1028700" cy="82296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descr="C:\Users\Rodrigo Castro F\AppData\Local\Microsoft\Windows\Temporary Internet Files\Content.IE5\EBW4167N\MC900440390[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163846" y="1219200"/>
              <a:ext cx="914400" cy="91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graphicFrame>
          <p:nvGraphicFramePr>
            <p:cNvPr id="12" name="Chart 11"/>
            <p:cNvGraphicFramePr/>
            <p:nvPr>
              <p:extLst>
                <p:ext uri="{D42A27DB-BD31-4B8C-83A1-F6EECF244321}">
                  <p14:modId xmlns:p14="http://schemas.microsoft.com/office/powerpoint/2010/main" xmlns="" val="521294131"/>
                </p:ext>
              </p:extLst>
            </p:nvPr>
          </p:nvGraphicFramePr>
          <p:xfrm>
            <a:off x="3518317" y="1143000"/>
            <a:ext cx="1737360" cy="1828800"/>
          </p:xfrm>
          <a:graphic>
            <a:graphicData uri="http://schemas.openxmlformats.org/drawingml/2006/chart">
              <c:chart xmlns:c="http://schemas.openxmlformats.org/drawingml/2006/chart" xmlns:r="http://schemas.openxmlformats.org/officeDocument/2006/relationships" r:id="rId4"/>
            </a:graphicData>
          </a:graphic>
        </p:graphicFrame>
        <p:pic>
          <p:nvPicPr>
            <p:cNvPr id="22" name="Picture 3" descr="C:\Users\Rodrigo Castro F\AppData\Local\Microsoft\Windows\Temporary Internet Files\Content.IE5\EBW4167N\MC900440390[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flipH="1">
              <a:off x="6054586" y="2594187"/>
              <a:ext cx="90678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Line Callout 1 (No Border) 10"/>
            <p:cNvSpPr/>
            <p:nvPr/>
          </p:nvSpPr>
          <p:spPr>
            <a:xfrm>
              <a:off x="3733808" y="1219200"/>
              <a:ext cx="1371592" cy="1678427"/>
            </a:xfrm>
            <a:prstGeom prst="callout1">
              <a:avLst>
                <a:gd name="adj1" fmla="val 18750"/>
                <a:gd name="adj2" fmla="val -8333"/>
                <a:gd name="adj3" fmla="val 120999"/>
                <a:gd name="adj4" fmla="val -7614"/>
              </a:avLst>
            </a:prstGeom>
            <a:solidFill>
              <a:schemeClr val="bg1">
                <a:alpha val="65000"/>
              </a:schemeClr>
            </a:solid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Se caen los indicadores de:</a:t>
              </a:r>
            </a:p>
            <a:p>
              <a:pPr marL="171450" indent="-171450" algn="just">
                <a:buFont typeface="Arial" pitchFamily="34" charset="0"/>
                <a:buChar char="•"/>
              </a:pPr>
              <a:r>
                <a:rPr lang="es-CR" sz="1200" b="1" dirty="0" smtClean="0">
                  <a:solidFill>
                    <a:schemeClr val="tx1"/>
                  </a:solidFill>
                </a:rPr>
                <a:t>Turismo</a:t>
              </a:r>
            </a:p>
            <a:p>
              <a:pPr marL="171450" indent="-171450" algn="just">
                <a:buFont typeface="Arial" pitchFamily="34" charset="0"/>
                <a:buChar char="•"/>
              </a:pPr>
              <a:r>
                <a:rPr lang="es-CR" sz="1200" b="1" dirty="0" smtClean="0">
                  <a:solidFill>
                    <a:schemeClr val="tx1"/>
                  </a:solidFill>
                </a:rPr>
                <a:t>Divisas</a:t>
              </a:r>
            </a:p>
            <a:p>
              <a:pPr marL="171450" indent="-171450" algn="just">
                <a:buFont typeface="Arial" pitchFamily="34" charset="0"/>
                <a:buChar char="•"/>
              </a:pPr>
              <a:r>
                <a:rPr lang="es-CR" sz="1200" b="1" dirty="0" smtClean="0">
                  <a:solidFill>
                    <a:schemeClr val="tx1"/>
                  </a:solidFill>
                </a:rPr>
                <a:t>Inversión</a:t>
              </a:r>
            </a:p>
            <a:p>
              <a:pPr marL="171450" indent="-171450" algn="just">
                <a:buFont typeface="Arial" pitchFamily="34" charset="0"/>
                <a:buChar char="•"/>
              </a:pPr>
              <a:r>
                <a:rPr lang="es-CR" sz="1200" b="1" dirty="0" smtClean="0">
                  <a:solidFill>
                    <a:schemeClr val="tx1"/>
                  </a:solidFill>
                </a:rPr>
                <a:t>N°. De Hoteles</a:t>
              </a:r>
            </a:p>
            <a:p>
              <a:pPr marL="171450" indent="-171450" algn="just">
                <a:buFont typeface="Arial" pitchFamily="34" charset="0"/>
                <a:buChar char="•"/>
              </a:pPr>
              <a:r>
                <a:rPr lang="es-CR" sz="1200" b="1" dirty="0" smtClean="0">
                  <a:solidFill>
                    <a:schemeClr val="tx1"/>
                  </a:solidFill>
                </a:rPr>
                <a:t>Gasto Medio Promedio</a:t>
              </a:r>
              <a:endParaRPr lang="es-CR" sz="1200" b="1" dirty="0">
                <a:solidFill>
                  <a:schemeClr val="tx1"/>
                </a:solidFill>
              </a:endParaRPr>
            </a:p>
          </p:txBody>
        </p:sp>
        <p:sp>
          <p:nvSpPr>
            <p:cNvPr id="13" name="Line Callout 1 (No Border) 12"/>
            <p:cNvSpPr/>
            <p:nvPr/>
          </p:nvSpPr>
          <p:spPr>
            <a:xfrm>
              <a:off x="2209808" y="1789339"/>
              <a:ext cx="1142992" cy="990600"/>
            </a:xfrm>
            <a:prstGeom prst="callout1">
              <a:avLst>
                <a:gd name="adj1" fmla="val 18750"/>
                <a:gd name="adj2" fmla="val -8333"/>
                <a:gd name="adj3" fmla="val 145056"/>
                <a:gd name="adj4" fmla="val -9088"/>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Disminución en el N° de Pasajeros en Cruceros</a:t>
              </a:r>
            </a:p>
            <a:p>
              <a:pPr algn="just"/>
              <a:endParaRPr lang="es-CR" sz="1200" dirty="0">
                <a:solidFill>
                  <a:schemeClr val="tx1"/>
                </a:solidFill>
              </a:endParaRPr>
            </a:p>
          </p:txBody>
        </p:sp>
        <p:sp>
          <p:nvSpPr>
            <p:cNvPr id="14" name="Line Callout 1 (No Border) 13"/>
            <p:cNvSpPr/>
            <p:nvPr/>
          </p:nvSpPr>
          <p:spPr>
            <a:xfrm>
              <a:off x="838208" y="1447800"/>
              <a:ext cx="1219192" cy="1238583"/>
            </a:xfrm>
            <a:prstGeom prst="callout1">
              <a:avLst>
                <a:gd name="adj1" fmla="val 18750"/>
                <a:gd name="adj2" fmla="val -8333"/>
                <a:gd name="adj3" fmla="val 166418"/>
                <a:gd name="adj4" fmla="val -9088"/>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Contracción del sector con respecto al PIB y EXPORTACIONES</a:t>
              </a:r>
            </a:p>
            <a:p>
              <a:pPr algn="just"/>
              <a:endParaRPr lang="es-CR" sz="1200" dirty="0">
                <a:solidFill>
                  <a:schemeClr val="tx1"/>
                </a:solidFill>
              </a:endParaRPr>
            </a:p>
          </p:txBody>
        </p:sp>
        <p:sp>
          <p:nvSpPr>
            <p:cNvPr id="17" name="Line Callout 1 (No Border) 16"/>
            <p:cNvSpPr/>
            <p:nvPr/>
          </p:nvSpPr>
          <p:spPr>
            <a:xfrm>
              <a:off x="5255677" y="1359353"/>
              <a:ext cx="916523" cy="990600"/>
            </a:xfrm>
            <a:prstGeom prst="callout1">
              <a:avLst>
                <a:gd name="adj1" fmla="val 18750"/>
                <a:gd name="adj2" fmla="val -8333"/>
                <a:gd name="adj3" fmla="val 183792"/>
                <a:gd name="adj4" fmla="val -8447"/>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Baja en las noches promedio de estadía</a:t>
              </a:r>
            </a:p>
            <a:p>
              <a:pPr algn="just"/>
              <a:endParaRPr lang="es-CR" sz="1200" dirty="0">
                <a:solidFill>
                  <a:schemeClr val="tx1"/>
                </a:solidFill>
              </a:endParaRPr>
            </a:p>
          </p:txBody>
        </p:sp>
        <p:sp>
          <p:nvSpPr>
            <p:cNvPr id="18" name="Line Callout 1 (No Border) 17"/>
            <p:cNvSpPr/>
            <p:nvPr/>
          </p:nvSpPr>
          <p:spPr>
            <a:xfrm>
              <a:off x="6248400" y="2067091"/>
              <a:ext cx="1066800" cy="830536"/>
            </a:xfrm>
            <a:prstGeom prst="callout1">
              <a:avLst>
                <a:gd name="adj1" fmla="val 18750"/>
                <a:gd name="adj2" fmla="val -8333"/>
                <a:gd name="adj3" fmla="val 144932"/>
                <a:gd name="adj4" fmla="val -8280"/>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Menos Cruceros (cantidad de barcos)</a:t>
              </a:r>
            </a:p>
            <a:p>
              <a:pPr algn="just"/>
              <a:endParaRPr lang="es-CR" sz="1200" dirty="0">
                <a:solidFill>
                  <a:schemeClr val="tx1"/>
                </a:solidFill>
              </a:endParaRPr>
            </a:p>
          </p:txBody>
        </p:sp>
        <p:sp>
          <p:nvSpPr>
            <p:cNvPr id="23" name="Line Callout 1 (No Border) 22"/>
            <p:cNvSpPr/>
            <p:nvPr/>
          </p:nvSpPr>
          <p:spPr>
            <a:xfrm>
              <a:off x="7567090" y="1143000"/>
              <a:ext cx="1119718" cy="1752600"/>
            </a:xfrm>
            <a:prstGeom prst="callout1">
              <a:avLst>
                <a:gd name="adj1" fmla="val 18750"/>
                <a:gd name="adj2" fmla="val -8333"/>
                <a:gd name="adj3" fmla="val 122767"/>
                <a:gd name="adj4" fmla="val -8447"/>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Costa Rica pierde 5 posiciones en el ranking del </a:t>
              </a:r>
              <a:r>
                <a:rPr lang="es-CR" sz="1200" b="1" dirty="0" smtClean="0">
                  <a:solidFill>
                    <a:schemeClr val="tx1"/>
                  </a:solidFill>
                </a:rPr>
                <a:t>“ -Índice de Competitividad de los Viajes y el Turismo-” </a:t>
              </a:r>
              <a:r>
                <a:rPr lang="es-CR" sz="1200" dirty="0" smtClean="0">
                  <a:solidFill>
                    <a:schemeClr val="tx1"/>
                  </a:solidFill>
                </a:rPr>
                <a:t>desde el 2009</a:t>
              </a:r>
            </a:p>
            <a:p>
              <a:pPr algn="just"/>
              <a:endParaRPr lang="es-CR" sz="1200" dirty="0">
                <a:solidFill>
                  <a:schemeClr val="tx1"/>
                </a:solidFill>
              </a:endParaRPr>
            </a:p>
          </p:txBody>
        </p:sp>
        <p:sp>
          <p:nvSpPr>
            <p:cNvPr id="6" name="Line Callout 1 (No Border) 5"/>
            <p:cNvSpPr/>
            <p:nvPr/>
          </p:nvSpPr>
          <p:spPr>
            <a:xfrm>
              <a:off x="1219200" y="5715000"/>
              <a:ext cx="7391400" cy="381000"/>
            </a:xfrm>
            <a:prstGeom prst="callout1">
              <a:avLst>
                <a:gd name="adj1" fmla="val 154941"/>
                <a:gd name="adj2" fmla="val -5435"/>
                <a:gd name="adj3" fmla="val -486035"/>
                <a:gd name="adj4" fmla="val -5542"/>
              </a:avLst>
            </a:prstGeom>
            <a:noFill/>
            <a:ln w="9525">
              <a:solidFill>
                <a:schemeClr val="bg1">
                  <a:lumMod val="65000"/>
                </a:schemeClr>
              </a:solidFill>
              <a:prstDash val="sysDash"/>
              <a:headEnd type="none" w="med" len="med"/>
              <a:tailEnd type="arrow" w="med" len="med"/>
            </a:ln>
          </p:spPr>
          <p:style>
            <a:lnRef idx="2">
              <a:schemeClr val="accent1">
                <a:shade val="50000"/>
              </a:schemeClr>
            </a:lnRef>
            <a:fillRef idx="1001">
              <a:schemeClr val="lt1"/>
            </a:fillRef>
            <a:effectRef idx="0">
              <a:schemeClr val="accent1"/>
            </a:effectRef>
            <a:fontRef idx="minor">
              <a:schemeClr val="lt1"/>
            </a:fontRef>
          </p:style>
          <p:txBody>
            <a:bodyPr rtlCol="0" anchor="ctr"/>
            <a:lstStyle/>
            <a:p>
              <a:r>
                <a:rPr lang="es-CR" sz="1200" spc="200" dirty="0" smtClean="0">
                  <a:solidFill>
                    <a:schemeClr val="tx1"/>
                  </a:solidFill>
                </a:rPr>
                <a:t>BCCR </a:t>
              </a:r>
              <a:r>
                <a:rPr lang="es-CR" sz="1200" spc="200" dirty="0">
                  <a:solidFill>
                    <a:schemeClr val="tx1"/>
                  </a:solidFill>
                </a:rPr>
                <a:t>sustituye el sistema de MINIDEVALUACIONES por el esquema de BANDAS CAMBIARIAS </a:t>
              </a:r>
            </a:p>
          </p:txBody>
        </p:sp>
        <p:sp>
          <p:nvSpPr>
            <p:cNvPr id="9" name="Line Callout 1 (No Border) 8"/>
            <p:cNvSpPr/>
            <p:nvPr/>
          </p:nvSpPr>
          <p:spPr>
            <a:xfrm>
              <a:off x="3124200" y="5257800"/>
              <a:ext cx="2514600" cy="304800"/>
            </a:xfrm>
            <a:prstGeom prst="callout1">
              <a:avLst>
                <a:gd name="adj1" fmla="val 130953"/>
                <a:gd name="adj2" fmla="val -8506"/>
                <a:gd name="adj3" fmla="val -475683"/>
                <a:gd name="adj4" fmla="val -8095"/>
              </a:avLst>
            </a:prstGeom>
            <a:noFill/>
            <a:ln w="9525">
              <a:solidFill>
                <a:schemeClr val="bg1">
                  <a:lumMod val="65000"/>
                </a:schemeClr>
              </a:solidFill>
              <a:prstDash val="sysDash"/>
              <a:headEnd type="none" w="med" len="med"/>
              <a:tailEnd type="arrow" w="med" len="med"/>
            </a:ln>
          </p:spPr>
          <p:style>
            <a:lnRef idx="2">
              <a:schemeClr val="accent1">
                <a:shade val="50000"/>
              </a:schemeClr>
            </a:lnRef>
            <a:fillRef idx="1001">
              <a:schemeClr val="lt1"/>
            </a:fillRef>
            <a:effectRef idx="0">
              <a:schemeClr val="accent1"/>
            </a:effectRef>
            <a:fontRef idx="minor">
              <a:schemeClr val="lt1"/>
            </a:fontRef>
          </p:style>
          <p:txBody>
            <a:bodyPr rtlCol="0" anchor="ctr"/>
            <a:lstStyle/>
            <a:p>
              <a:r>
                <a:rPr lang="es-CR" sz="1200" spc="200" dirty="0">
                  <a:solidFill>
                    <a:schemeClr val="tx1"/>
                  </a:solidFill>
                </a:rPr>
                <a:t>Crisis Financiera del 2008</a:t>
              </a:r>
            </a:p>
          </p:txBody>
        </p:sp>
        <p:sp>
          <p:nvSpPr>
            <p:cNvPr id="19" name="Line Callout 1 (No Border) 18"/>
            <p:cNvSpPr/>
            <p:nvPr/>
          </p:nvSpPr>
          <p:spPr>
            <a:xfrm>
              <a:off x="3733800" y="4191604"/>
              <a:ext cx="1219200" cy="723597"/>
            </a:xfrm>
            <a:prstGeom prst="callout1">
              <a:avLst>
                <a:gd name="adj1" fmla="val 88195"/>
                <a:gd name="adj2" fmla="val -9027"/>
                <a:gd name="adj3" fmla="val -58285"/>
                <a:gd name="adj4" fmla="val -8593"/>
              </a:avLst>
            </a:prstGeom>
            <a:solidFill>
              <a:schemeClr val="bg1">
                <a:alpha val="25000"/>
              </a:schemeClr>
            </a:solid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Reducción en crecimiento del IMAE y caída en el EMPLEO</a:t>
              </a:r>
              <a:endParaRPr lang="es-CR" sz="1200" dirty="0">
                <a:solidFill>
                  <a:schemeClr val="tx1"/>
                </a:solidFill>
              </a:endParaRPr>
            </a:p>
          </p:txBody>
        </p:sp>
        <p:sp>
          <p:nvSpPr>
            <p:cNvPr id="20" name="Line Callout 1 (No Border) 19"/>
            <p:cNvSpPr/>
            <p:nvPr/>
          </p:nvSpPr>
          <p:spPr>
            <a:xfrm>
              <a:off x="5312840" y="4496405"/>
              <a:ext cx="1468967" cy="837595"/>
            </a:xfrm>
            <a:prstGeom prst="callout1">
              <a:avLst>
                <a:gd name="adj1" fmla="val 42361"/>
                <a:gd name="adj2" fmla="val -8333"/>
                <a:gd name="adj3" fmla="val -124632"/>
                <a:gd name="adj4" fmla="val -8239"/>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Recuperación en la cantidad de TURISTAS y DIVISAS, a niveles Pre-Crisis.</a:t>
              </a:r>
            </a:p>
            <a:p>
              <a:pPr algn="just"/>
              <a:endParaRPr lang="es-CR" sz="1200" dirty="0">
                <a:solidFill>
                  <a:schemeClr val="tx1"/>
                </a:solidFill>
              </a:endParaRPr>
            </a:p>
          </p:txBody>
        </p:sp>
        <p:sp>
          <p:nvSpPr>
            <p:cNvPr id="21" name="Line Callout 1 (No Border) 20"/>
            <p:cNvSpPr/>
            <p:nvPr/>
          </p:nvSpPr>
          <p:spPr>
            <a:xfrm>
              <a:off x="6303433" y="3810000"/>
              <a:ext cx="1468967" cy="609600"/>
            </a:xfrm>
            <a:prstGeom prst="callout1">
              <a:avLst>
                <a:gd name="adj1" fmla="val 102083"/>
                <a:gd name="adj2" fmla="val -8333"/>
                <a:gd name="adj3" fmla="val -9487"/>
                <a:gd name="adj4" fmla="val -8444"/>
              </a:avLst>
            </a:prstGeom>
            <a:noFill/>
            <a:ln w="9525">
              <a:solidFill>
                <a:schemeClr val="bg1">
                  <a:lumMod val="6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1200" dirty="0" smtClean="0">
                  <a:solidFill>
                    <a:schemeClr val="tx1"/>
                  </a:solidFill>
                </a:rPr>
                <a:t>Decrece el Índice Mensual de Tarifas Hoteleras.</a:t>
              </a:r>
            </a:p>
            <a:p>
              <a:pPr algn="just"/>
              <a:endParaRPr lang="es-CR" sz="1200" dirty="0">
                <a:solidFill>
                  <a:schemeClr val="tx1"/>
                </a:solidFill>
              </a:endParaRPr>
            </a:p>
          </p:txBody>
        </p:sp>
        <p:pic>
          <p:nvPicPr>
            <p:cNvPr id="1028" name="Picture 4"/>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685800" y="4343400"/>
              <a:ext cx="1636853" cy="1188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cxnSp>
          <p:nvCxnSpPr>
            <p:cNvPr id="16" name="Straight Arrow Connector 15"/>
            <p:cNvCxnSpPr/>
            <p:nvPr/>
          </p:nvCxnSpPr>
          <p:spPr>
            <a:xfrm>
              <a:off x="533400" y="6172200"/>
              <a:ext cx="7924808" cy="0"/>
            </a:xfrm>
            <a:prstGeom prst="straightConnector1">
              <a:avLst/>
            </a:prstGeom>
            <a:ln>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19400" y="5584371"/>
              <a:ext cx="3688576" cy="0"/>
            </a:xfrm>
            <a:prstGeom prst="straightConnector1">
              <a:avLst/>
            </a:prstGeom>
            <a:ln>
              <a:solidFill>
                <a:schemeClr val="bg1">
                  <a:lumMod val="6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 name="Table 4"/>
          <p:cNvGraphicFramePr>
            <a:graphicFrameLocks noGrp="1"/>
          </p:cNvGraphicFramePr>
          <p:nvPr>
            <p:extLst>
              <p:ext uri="{D42A27DB-BD31-4B8C-83A1-F6EECF244321}">
                <p14:modId xmlns:p14="http://schemas.microsoft.com/office/powerpoint/2010/main" xmlns="" val="2354396315"/>
              </p:ext>
            </p:extLst>
          </p:nvPr>
        </p:nvGraphicFramePr>
        <p:xfrm>
          <a:off x="377896" y="3362960"/>
          <a:ext cx="8232704" cy="370840"/>
        </p:xfrm>
        <a:graphic>
          <a:graphicData uri="http://schemas.openxmlformats.org/drawingml/2006/table">
            <a:tbl>
              <a:tblPr firstRow="1" bandRow="1">
                <a:tableStyleId>{9D7B26C5-4107-4FEC-AEDC-1716B250A1EF}</a:tableStyleId>
              </a:tblPr>
              <a:tblGrid>
                <a:gridCol w="1029088"/>
                <a:gridCol w="1029088"/>
                <a:gridCol w="1029088"/>
                <a:gridCol w="1029088"/>
                <a:gridCol w="1029088"/>
                <a:gridCol w="1029088"/>
                <a:gridCol w="1029088"/>
                <a:gridCol w="1029088"/>
              </a:tblGrid>
              <a:tr h="370840">
                <a:tc>
                  <a:txBody>
                    <a:bodyPr/>
                    <a:lstStyle/>
                    <a:p>
                      <a:pPr algn="ctr"/>
                      <a:r>
                        <a:rPr lang="es-CR" sz="1400" dirty="0" smtClean="0"/>
                        <a:t>2006</a:t>
                      </a:r>
                      <a:endParaRPr lang="es-CR" sz="1400" dirty="0"/>
                    </a:p>
                  </a:txBody>
                  <a:tcPr/>
                </a:tc>
                <a:tc>
                  <a:txBody>
                    <a:bodyPr/>
                    <a:lstStyle/>
                    <a:p>
                      <a:pPr algn="ctr"/>
                      <a:r>
                        <a:rPr lang="es-CR" sz="1400" dirty="0" smtClean="0"/>
                        <a:t>2007</a:t>
                      </a:r>
                      <a:endParaRPr lang="es-CR" sz="1400" dirty="0"/>
                    </a:p>
                  </a:txBody>
                  <a:tcPr/>
                </a:tc>
                <a:tc>
                  <a:txBody>
                    <a:bodyPr/>
                    <a:lstStyle/>
                    <a:p>
                      <a:pPr algn="ctr"/>
                      <a:r>
                        <a:rPr lang="es-CR" sz="1400" dirty="0" smtClean="0"/>
                        <a:t>2008</a:t>
                      </a:r>
                      <a:endParaRPr lang="es-CR" sz="1400" dirty="0"/>
                    </a:p>
                  </a:txBody>
                  <a:tcPr/>
                </a:tc>
                <a:tc>
                  <a:txBody>
                    <a:bodyPr/>
                    <a:lstStyle/>
                    <a:p>
                      <a:pPr algn="ctr"/>
                      <a:r>
                        <a:rPr lang="es-CR" sz="1400" dirty="0" smtClean="0"/>
                        <a:t>2009</a:t>
                      </a:r>
                      <a:endParaRPr lang="es-CR" sz="1400" dirty="0"/>
                    </a:p>
                  </a:txBody>
                  <a:tcPr/>
                </a:tc>
                <a:tc>
                  <a:txBody>
                    <a:bodyPr/>
                    <a:lstStyle/>
                    <a:p>
                      <a:pPr algn="ctr"/>
                      <a:r>
                        <a:rPr lang="es-CR" sz="1400" dirty="0" smtClean="0"/>
                        <a:t>2010</a:t>
                      </a:r>
                      <a:endParaRPr lang="es-CR" sz="1400" dirty="0"/>
                    </a:p>
                  </a:txBody>
                  <a:tcPr/>
                </a:tc>
                <a:tc>
                  <a:txBody>
                    <a:bodyPr/>
                    <a:lstStyle/>
                    <a:p>
                      <a:pPr algn="ctr"/>
                      <a:r>
                        <a:rPr lang="es-CR" sz="1400" dirty="0" smtClean="0"/>
                        <a:t>2011</a:t>
                      </a:r>
                      <a:endParaRPr lang="es-CR" sz="1400" dirty="0"/>
                    </a:p>
                  </a:txBody>
                  <a:tcPr/>
                </a:tc>
                <a:tc>
                  <a:txBody>
                    <a:bodyPr/>
                    <a:lstStyle/>
                    <a:p>
                      <a:pPr algn="ctr"/>
                      <a:r>
                        <a:rPr lang="es-CR" sz="1400" dirty="0" smtClean="0"/>
                        <a:t>2012</a:t>
                      </a:r>
                      <a:endParaRPr lang="es-CR" sz="1400" dirty="0"/>
                    </a:p>
                  </a:txBody>
                  <a:tcPr/>
                </a:tc>
                <a:tc>
                  <a:txBody>
                    <a:bodyPr/>
                    <a:lstStyle/>
                    <a:p>
                      <a:pPr algn="ctr"/>
                      <a:r>
                        <a:rPr lang="es-CR" sz="1400" dirty="0" smtClean="0"/>
                        <a:t>2013</a:t>
                      </a:r>
                      <a:endParaRPr lang="es-CR" sz="1400" dirty="0"/>
                    </a:p>
                  </a:txBody>
                  <a:tcPr/>
                </a:tc>
              </a:tr>
            </a:tbl>
          </a:graphicData>
        </a:graphic>
      </p:graphicFrame>
    </p:spTree>
    <p:extLst>
      <p:ext uri="{BB962C8B-B14F-4D97-AF65-F5344CB8AC3E}">
        <p14:creationId xmlns:p14="http://schemas.microsoft.com/office/powerpoint/2010/main" xmlns="" val="3424162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384466005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838200" y="4087737"/>
            <a:ext cx="2667000" cy="2084463"/>
          </a:xfrm>
        </p:spPr>
        <p:txBody>
          <a:bodyPr>
            <a:noAutofit/>
          </a:bodyPr>
          <a:lstStyle/>
          <a:p>
            <a:r>
              <a:rPr lang="es-CR" sz="1600" b="1" dirty="0" smtClean="0">
                <a:solidFill>
                  <a:schemeClr val="bg1"/>
                </a:solidFill>
              </a:rPr>
              <a:t>Si resolvemos lo anterior, podríamos no solo recuperar el 1.000.000 de turistas que hemos dejado de recibir, sino seguir creciendo hasta alcanzar la meta de 5.2 millones de Turistas en el 2023.</a:t>
            </a:r>
            <a:endParaRPr lang="es-CR" sz="11500" b="1" dirty="0">
              <a:solidFill>
                <a:schemeClr val="bg1"/>
              </a:solidFill>
            </a:endParaRPr>
          </a:p>
        </p:txBody>
      </p:sp>
      <p:sp>
        <p:nvSpPr>
          <p:cNvPr id="2" name="Title 1"/>
          <p:cNvSpPr>
            <a:spLocks noGrp="1"/>
          </p:cNvSpPr>
          <p:nvPr>
            <p:ph type="title"/>
          </p:nvPr>
        </p:nvSpPr>
        <p:spPr>
          <a:xfrm>
            <a:off x="951666" y="609600"/>
            <a:ext cx="6208901" cy="596900"/>
          </a:xfrm>
        </p:spPr>
        <p:txBody>
          <a:bodyPr>
            <a:normAutofit/>
          </a:bodyPr>
          <a:lstStyle/>
          <a:p>
            <a:pPr algn="just"/>
            <a:r>
              <a:rPr lang="es-CR" dirty="0" smtClean="0"/>
              <a:t>METAS DE CRECIMIENTO AL 7.7% ANUAL PROMEDIO</a:t>
            </a:r>
            <a:endParaRPr lang="es-CR" dirty="0"/>
          </a:p>
        </p:txBody>
      </p:sp>
      <p:sp>
        <p:nvSpPr>
          <p:cNvPr id="6" name="TextBox 5"/>
          <p:cNvSpPr txBox="1"/>
          <p:nvPr/>
        </p:nvSpPr>
        <p:spPr>
          <a:xfrm>
            <a:off x="6243935" y="2438400"/>
            <a:ext cx="461665" cy="2590800"/>
          </a:xfrm>
          <a:prstGeom prst="rect">
            <a:avLst/>
          </a:prstGeom>
          <a:noFill/>
        </p:spPr>
        <p:txBody>
          <a:bodyPr vert="vert270" wrap="square" rtlCol="0">
            <a:spAutoFit/>
          </a:bodyPr>
          <a:lstStyle/>
          <a:p>
            <a:pPr algn="r"/>
            <a:r>
              <a:rPr lang="es-CR" dirty="0" smtClean="0"/>
              <a:t>Transformación del País</a:t>
            </a:r>
            <a:endParaRPr lang="es-CR" dirty="0"/>
          </a:p>
        </p:txBody>
      </p:sp>
      <p:sp>
        <p:nvSpPr>
          <p:cNvPr id="7" name="TextBox 6"/>
          <p:cNvSpPr txBox="1"/>
          <p:nvPr/>
        </p:nvSpPr>
        <p:spPr>
          <a:xfrm>
            <a:off x="3504659" y="3527948"/>
            <a:ext cx="461665" cy="1577452"/>
          </a:xfrm>
          <a:prstGeom prst="rect">
            <a:avLst/>
          </a:prstGeom>
          <a:noFill/>
        </p:spPr>
        <p:txBody>
          <a:bodyPr vert="vert270" wrap="square" rtlCol="0">
            <a:spAutoFit/>
          </a:bodyPr>
          <a:lstStyle/>
          <a:p>
            <a:pPr algn="r"/>
            <a:r>
              <a:rPr lang="es-CR" dirty="0" smtClean="0"/>
              <a:t>Más Empleo</a:t>
            </a:r>
            <a:endParaRPr lang="es-CR" dirty="0"/>
          </a:p>
        </p:txBody>
      </p:sp>
      <p:sp>
        <p:nvSpPr>
          <p:cNvPr id="8" name="TextBox 7"/>
          <p:cNvSpPr txBox="1"/>
          <p:nvPr/>
        </p:nvSpPr>
        <p:spPr>
          <a:xfrm>
            <a:off x="5558135" y="2743200"/>
            <a:ext cx="461665" cy="2084498"/>
          </a:xfrm>
          <a:prstGeom prst="rect">
            <a:avLst/>
          </a:prstGeom>
          <a:noFill/>
        </p:spPr>
        <p:txBody>
          <a:bodyPr vert="vert270" wrap="square" rtlCol="0">
            <a:spAutoFit/>
          </a:bodyPr>
          <a:lstStyle/>
          <a:p>
            <a:pPr algn="r"/>
            <a:r>
              <a:rPr lang="es-CR" dirty="0" smtClean="0"/>
              <a:t>Más Conservación</a:t>
            </a:r>
            <a:endParaRPr lang="es-CR" dirty="0"/>
          </a:p>
        </p:txBody>
      </p:sp>
      <p:sp>
        <p:nvSpPr>
          <p:cNvPr id="9" name="TextBox 8"/>
          <p:cNvSpPr txBox="1"/>
          <p:nvPr/>
        </p:nvSpPr>
        <p:spPr>
          <a:xfrm>
            <a:off x="6929735" y="2209800"/>
            <a:ext cx="461665" cy="3429000"/>
          </a:xfrm>
          <a:prstGeom prst="rect">
            <a:avLst/>
          </a:prstGeom>
          <a:noFill/>
        </p:spPr>
        <p:txBody>
          <a:bodyPr vert="vert270" wrap="square" rtlCol="0">
            <a:spAutoFit/>
          </a:bodyPr>
          <a:lstStyle/>
          <a:p>
            <a:pPr algn="r"/>
            <a:r>
              <a:rPr lang="es-CR" dirty="0" smtClean="0"/>
              <a:t>Más Responsabilidad Empresarial</a:t>
            </a:r>
            <a:endParaRPr lang="es-CR" dirty="0"/>
          </a:p>
        </p:txBody>
      </p:sp>
      <p:sp>
        <p:nvSpPr>
          <p:cNvPr id="10" name="TextBox 9"/>
          <p:cNvSpPr txBox="1"/>
          <p:nvPr/>
        </p:nvSpPr>
        <p:spPr>
          <a:xfrm>
            <a:off x="8153400" y="1524000"/>
            <a:ext cx="677108" cy="3657600"/>
          </a:xfrm>
          <a:prstGeom prst="rect">
            <a:avLst/>
          </a:prstGeom>
          <a:noFill/>
        </p:spPr>
        <p:txBody>
          <a:bodyPr vert="vert270" wrap="square" rtlCol="0">
            <a:spAutoFit/>
          </a:bodyPr>
          <a:lstStyle/>
          <a:p>
            <a:pPr algn="r"/>
            <a:r>
              <a:rPr lang="es-CR" sz="3200" b="1" spc="250" dirty="0" smtClean="0">
                <a:solidFill>
                  <a:schemeClr val="bg1"/>
                </a:solidFill>
              </a:rPr>
              <a:t>Menos Pobreza</a:t>
            </a:r>
            <a:endParaRPr lang="es-CR" sz="3200" b="1" spc="250" dirty="0">
              <a:solidFill>
                <a:schemeClr val="bg1"/>
              </a:solidFill>
            </a:endParaRPr>
          </a:p>
        </p:txBody>
      </p:sp>
      <p:sp>
        <p:nvSpPr>
          <p:cNvPr id="11" name="TextBox 10"/>
          <p:cNvSpPr txBox="1"/>
          <p:nvPr/>
        </p:nvSpPr>
        <p:spPr>
          <a:xfrm>
            <a:off x="4186535" y="3276600"/>
            <a:ext cx="461665" cy="1752600"/>
          </a:xfrm>
          <a:prstGeom prst="rect">
            <a:avLst/>
          </a:prstGeom>
          <a:noFill/>
        </p:spPr>
        <p:txBody>
          <a:bodyPr vert="vert270" wrap="square" rtlCol="0">
            <a:spAutoFit/>
          </a:bodyPr>
          <a:lstStyle/>
          <a:p>
            <a:pPr algn="r"/>
            <a:r>
              <a:rPr lang="es-CR" dirty="0" smtClean="0"/>
              <a:t>Más Inversión</a:t>
            </a:r>
            <a:endParaRPr lang="es-CR" dirty="0"/>
          </a:p>
        </p:txBody>
      </p:sp>
      <p:sp>
        <p:nvSpPr>
          <p:cNvPr id="12" name="TextBox 11"/>
          <p:cNvSpPr txBox="1"/>
          <p:nvPr/>
        </p:nvSpPr>
        <p:spPr>
          <a:xfrm>
            <a:off x="7585815" y="1905000"/>
            <a:ext cx="461665" cy="3657600"/>
          </a:xfrm>
          <a:prstGeom prst="rect">
            <a:avLst/>
          </a:prstGeom>
          <a:noFill/>
        </p:spPr>
        <p:txBody>
          <a:bodyPr vert="vert270" wrap="square" rtlCol="0">
            <a:spAutoFit/>
          </a:bodyPr>
          <a:lstStyle/>
          <a:p>
            <a:pPr algn="r"/>
            <a:r>
              <a:rPr lang="es-CR" dirty="0" smtClean="0"/>
              <a:t>Más Micro &amp; Pequeños Empresarios</a:t>
            </a:r>
            <a:endParaRPr lang="es-CR" dirty="0"/>
          </a:p>
        </p:txBody>
      </p:sp>
      <p:sp>
        <p:nvSpPr>
          <p:cNvPr id="14" name="TextBox 13"/>
          <p:cNvSpPr txBox="1"/>
          <p:nvPr/>
        </p:nvSpPr>
        <p:spPr>
          <a:xfrm>
            <a:off x="4872335" y="2998898"/>
            <a:ext cx="461665" cy="1828800"/>
          </a:xfrm>
          <a:prstGeom prst="rect">
            <a:avLst/>
          </a:prstGeom>
          <a:noFill/>
        </p:spPr>
        <p:txBody>
          <a:bodyPr vert="vert270" wrap="square" rtlCol="0">
            <a:spAutoFit/>
          </a:bodyPr>
          <a:lstStyle/>
          <a:p>
            <a:pPr algn="r"/>
            <a:r>
              <a:rPr lang="es-CR" dirty="0" smtClean="0"/>
              <a:t>Más Solidaridad</a:t>
            </a:r>
            <a:endParaRPr lang="es-CR" dirty="0"/>
          </a:p>
        </p:txBody>
      </p:sp>
    </p:spTree>
    <p:extLst>
      <p:ext uri="{BB962C8B-B14F-4D97-AF65-F5344CB8AC3E}">
        <p14:creationId xmlns:p14="http://schemas.microsoft.com/office/powerpoint/2010/main" xmlns="" val="164297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xmlns="" val="0"/>
              </a:ext>
            </a:extLst>
          </a:blip>
          <a:stretch>
            <a:fillRect/>
          </a:stretch>
        </p:blipFill>
        <p:spPr>
          <a:xfrm>
            <a:off x="825419" y="403051"/>
            <a:ext cx="7412904" cy="5727490"/>
          </a:xfrm>
          <a:prstGeom prst="rect">
            <a:avLst/>
          </a:prstGeom>
        </p:spPr>
      </p:pic>
      <p:pic>
        <p:nvPicPr>
          <p:cNvPr id="4" name="Picture 3"/>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5" name="Picture 4"/>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2374395" y="403051"/>
            <a:ext cx="5753756" cy="5214570"/>
          </a:xfrm>
          <a:prstGeom prst="rect">
            <a:avLst/>
          </a:prstGeom>
        </p:spPr>
      </p:pic>
      <p:pic>
        <p:nvPicPr>
          <p:cNvPr id="6" name="Picture 5"/>
          <p:cNvPicPr>
            <a:picLocks/>
          </p:cNvPicPr>
          <p:nvPr/>
        </p:nvPicPr>
        <p:blipFill>
          <a:blip r:embed="rId5" cstate="print">
            <a:extLst>
              <a:ext uri="{28A0092B-C50C-407E-A947-70E740481C1C}">
                <a14:useLocalDpi xmlns:a14="http://schemas.microsoft.com/office/drawing/2010/main" xmlns="" val="0"/>
              </a:ext>
            </a:extLst>
          </a:blip>
          <a:stretch>
            <a:fillRect/>
          </a:stretch>
        </p:blipFill>
        <p:spPr>
          <a:xfrm>
            <a:off x="2374395" y="403051"/>
            <a:ext cx="5747919" cy="5214570"/>
          </a:xfrm>
          <a:prstGeom prst="rect">
            <a:avLst/>
          </a:prstGeom>
        </p:spPr>
      </p:pic>
      <p:pic>
        <p:nvPicPr>
          <p:cNvPr id="7" name="Picture 6"/>
          <p:cNvPicPr>
            <a:picLocks/>
          </p:cNvPicPr>
          <p:nvPr/>
        </p:nvPicPr>
        <p:blipFill>
          <a:blip r:embed="rId6" cstate="print">
            <a:extLst>
              <a:ext uri="{28A0092B-C50C-407E-A947-70E740481C1C}">
                <a14:useLocalDpi xmlns:a14="http://schemas.microsoft.com/office/drawing/2010/main" xmlns="" val="0"/>
              </a:ext>
            </a:extLst>
          </a:blip>
          <a:stretch>
            <a:fillRect/>
          </a:stretch>
        </p:blipFill>
        <p:spPr>
          <a:xfrm>
            <a:off x="1717740" y="333007"/>
            <a:ext cx="6410411" cy="5284613"/>
          </a:xfrm>
          <a:prstGeom prst="rect">
            <a:avLst/>
          </a:prstGeom>
        </p:spPr>
      </p:pic>
      <p:pic>
        <p:nvPicPr>
          <p:cNvPr id="8" name="Picture 7"/>
          <p:cNvPicPr>
            <a:picLocks/>
          </p:cNvPicPr>
          <p:nvPr/>
        </p:nvPicPr>
        <p:blipFill>
          <a:blip r:embed="rId7" cstate="print">
            <a:extLst>
              <a:ext uri="{28A0092B-C50C-407E-A947-70E740481C1C}">
                <a14:useLocalDpi xmlns:a14="http://schemas.microsoft.com/office/drawing/2010/main" xmlns="" val="0"/>
              </a:ext>
            </a:extLst>
          </a:blip>
          <a:stretch>
            <a:fillRect/>
          </a:stretch>
        </p:blipFill>
        <p:spPr>
          <a:xfrm>
            <a:off x="1717740" y="403051"/>
            <a:ext cx="5732597" cy="5214570"/>
          </a:xfrm>
          <a:prstGeom prst="rect">
            <a:avLst/>
          </a:prstGeom>
        </p:spPr>
      </p:pic>
      <p:pic>
        <p:nvPicPr>
          <p:cNvPr id="9" name="Picture 8"/>
          <p:cNvPicPr>
            <a:picLocks/>
          </p:cNvPicPr>
          <p:nvPr/>
        </p:nvPicPr>
        <p:blipFill>
          <a:blip r:embed="rId8" cstate="print">
            <a:extLst>
              <a:ext uri="{28A0092B-C50C-407E-A947-70E740481C1C}">
                <a14:useLocalDpi xmlns:a14="http://schemas.microsoft.com/office/drawing/2010/main" xmlns="" val="0"/>
              </a:ext>
            </a:extLst>
          </a:blip>
          <a:stretch>
            <a:fillRect/>
          </a:stretch>
        </p:blipFill>
        <p:spPr>
          <a:xfrm>
            <a:off x="1719199" y="403051"/>
            <a:ext cx="5731138" cy="5214570"/>
          </a:xfrm>
          <a:prstGeom prst="rect">
            <a:avLst/>
          </a:prstGeom>
        </p:spPr>
      </p:pic>
      <p:pic>
        <p:nvPicPr>
          <p:cNvPr id="10" name="Picture 9"/>
          <p:cNvPicPr>
            <a:picLocks/>
          </p:cNvPicPr>
          <p:nvPr/>
        </p:nvPicPr>
        <p:blipFill>
          <a:blip r:embed="rId9"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1" name="Picture 10"/>
          <p:cNvPicPr>
            <a:picLocks/>
          </p:cNvPicPr>
          <p:nvPr/>
        </p:nvPicPr>
        <p:blipFill>
          <a:blip r:embed="rId10" cstate="print">
            <a:extLst>
              <a:ext uri="{28A0092B-C50C-407E-A947-70E740481C1C}">
                <a14:useLocalDpi xmlns:a14="http://schemas.microsoft.com/office/drawing/2010/main" xmlns="" val="0"/>
              </a:ext>
            </a:extLst>
          </a:blip>
          <a:stretch>
            <a:fillRect/>
          </a:stretch>
        </p:blipFill>
        <p:spPr>
          <a:xfrm>
            <a:off x="1717740" y="403051"/>
            <a:ext cx="5732597" cy="5214570"/>
          </a:xfrm>
          <a:prstGeom prst="rect">
            <a:avLst/>
          </a:prstGeom>
        </p:spPr>
      </p:pic>
      <p:pic>
        <p:nvPicPr>
          <p:cNvPr id="12" name="Picture 11"/>
          <p:cNvPicPr>
            <a:picLocks/>
          </p:cNvPicPr>
          <p:nvPr/>
        </p:nvPicPr>
        <p:blipFill>
          <a:blip r:embed="rId11"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3" name="Picture 12"/>
          <p:cNvPicPr>
            <a:picLocks/>
          </p:cNvPicPr>
          <p:nvPr/>
        </p:nvPicPr>
        <p:blipFill>
          <a:blip r:embed="rId12"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4" name="Picture 13"/>
          <p:cNvPicPr>
            <a:picLocks/>
          </p:cNvPicPr>
          <p:nvPr/>
        </p:nvPicPr>
        <p:blipFill>
          <a:blip r:embed="rId13"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5" name="Picture 14"/>
          <p:cNvPicPr>
            <a:picLocks/>
          </p:cNvPicPr>
          <p:nvPr/>
        </p:nvPicPr>
        <p:blipFill>
          <a:blip r:embed="rId14"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6" name="Picture 15"/>
          <p:cNvPicPr>
            <a:picLocks/>
          </p:cNvPicPr>
          <p:nvPr/>
        </p:nvPicPr>
        <p:blipFill>
          <a:blip r:embed="rId15" cstate="print">
            <a:extLst>
              <a:ext uri="{28A0092B-C50C-407E-A947-70E740481C1C}">
                <a14:useLocalDpi xmlns:a14="http://schemas.microsoft.com/office/drawing/2010/main" xmlns="" val="0"/>
              </a:ext>
            </a:extLst>
          </a:blip>
          <a:stretch>
            <a:fillRect/>
          </a:stretch>
        </p:blipFill>
        <p:spPr>
          <a:xfrm>
            <a:off x="1779757" y="403051"/>
            <a:ext cx="5670580" cy="5214570"/>
          </a:xfrm>
          <a:prstGeom prst="rect">
            <a:avLst/>
          </a:prstGeom>
        </p:spPr>
      </p:pic>
      <p:pic>
        <p:nvPicPr>
          <p:cNvPr id="17" name="Picture 16"/>
          <p:cNvPicPr>
            <a:picLocks/>
          </p:cNvPicPr>
          <p:nvPr/>
        </p:nvPicPr>
        <p:blipFill>
          <a:blip r:embed="rId16"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8" name="Picture 17"/>
          <p:cNvPicPr>
            <a:picLocks/>
          </p:cNvPicPr>
          <p:nvPr/>
        </p:nvPicPr>
        <p:blipFill>
          <a:blip r:embed="rId17"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19" name="Picture 18"/>
          <p:cNvPicPr>
            <a:picLocks/>
          </p:cNvPicPr>
          <p:nvPr/>
        </p:nvPicPr>
        <p:blipFill>
          <a:blip r:embed="rId18"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20" name="Picture 19"/>
          <p:cNvPicPr>
            <a:picLocks/>
          </p:cNvPicPr>
          <p:nvPr/>
        </p:nvPicPr>
        <p:blipFill>
          <a:blip r:embed="rId19" cstate="print">
            <a:extLst>
              <a:ext uri="{28A0092B-C50C-407E-A947-70E740481C1C}">
                <a14:useLocalDpi xmlns:a14="http://schemas.microsoft.com/office/drawing/2010/main" xmlns="" val="0"/>
              </a:ext>
            </a:extLst>
          </a:blip>
          <a:stretch>
            <a:fillRect/>
          </a:stretch>
        </p:blipFill>
        <p:spPr>
          <a:xfrm>
            <a:off x="1586409" y="274638"/>
            <a:ext cx="5863929" cy="5342982"/>
          </a:xfrm>
          <a:prstGeom prst="rect">
            <a:avLst/>
          </a:prstGeom>
        </p:spPr>
      </p:pic>
      <p:pic>
        <p:nvPicPr>
          <p:cNvPr id="21" name="Picture 20"/>
          <p:cNvPicPr>
            <a:picLocks/>
          </p:cNvPicPr>
          <p:nvPr/>
        </p:nvPicPr>
        <p:blipFill>
          <a:blip r:embed="rId20" cstate="print">
            <a:extLst>
              <a:ext uri="{28A0092B-C50C-407E-A947-70E740481C1C}">
                <a14:useLocalDpi xmlns:a14="http://schemas.microsoft.com/office/drawing/2010/main" xmlns="" val="0"/>
              </a:ext>
            </a:extLst>
          </a:blip>
          <a:stretch>
            <a:fillRect/>
          </a:stretch>
        </p:blipFill>
        <p:spPr>
          <a:xfrm>
            <a:off x="1353661" y="403051"/>
            <a:ext cx="6096676" cy="5214570"/>
          </a:xfrm>
          <a:prstGeom prst="rect">
            <a:avLst/>
          </a:prstGeom>
        </p:spPr>
      </p:pic>
      <p:pic>
        <p:nvPicPr>
          <p:cNvPr id="22" name="Picture 21"/>
          <p:cNvPicPr>
            <a:picLocks/>
          </p:cNvPicPr>
          <p:nvPr/>
        </p:nvPicPr>
        <p:blipFill>
          <a:blip r:embed="rId21" cstate="print">
            <a:extLst>
              <a:ext uri="{28A0092B-C50C-407E-A947-70E740481C1C}">
                <a14:useLocalDpi xmlns:a14="http://schemas.microsoft.com/office/drawing/2010/main" xmlns="" val="0"/>
              </a:ext>
            </a:extLst>
          </a:blip>
          <a:stretch>
            <a:fillRect/>
          </a:stretch>
        </p:blipFill>
        <p:spPr>
          <a:xfrm>
            <a:off x="1387224" y="403051"/>
            <a:ext cx="6063114" cy="5214570"/>
          </a:xfrm>
          <a:prstGeom prst="rect">
            <a:avLst/>
          </a:prstGeom>
        </p:spPr>
      </p:pic>
      <p:pic>
        <p:nvPicPr>
          <p:cNvPr id="23" name="Picture 22"/>
          <p:cNvPicPr>
            <a:picLocks/>
          </p:cNvPicPr>
          <p:nvPr/>
        </p:nvPicPr>
        <p:blipFill>
          <a:blip r:embed="rId22"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24" name="Picture 23"/>
          <p:cNvPicPr>
            <a:picLocks/>
          </p:cNvPicPr>
          <p:nvPr/>
        </p:nvPicPr>
        <p:blipFill>
          <a:blip r:embed="rId23" cstate="print">
            <a:extLst>
              <a:ext uri="{28A0092B-C50C-407E-A947-70E740481C1C}">
                <a14:useLocalDpi xmlns:a14="http://schemas.microsoft.com/office/drawing/2010/main" xmlns="" val="0"/>
              </a:ext>
            </a:extLst>
          </a:blip>
          <a:stretch>
            <a:fillRect/>
          </a:stretch>
        </p:blipFill>
        <p:spPr>
          <a:xfrm>
            <a:off x="1717740" y="403051"/>
            <a:ext cx="5732597" cy="5214570"/>
          </a:xfrm>
          <a:prstGeom prst="rect">
            <a:avLst/>
          </a:prstGeom>
        </p:spPr>
      </p:pic>
      <p:pic>
        <p:nvPicPr>
          <p:cNvPr id="25" name="Picture 24"/>
          <p:cNvPicPr>
            <a:picLocks/>
          </p:cNvPicPr>
          <p:nvPr/>
        </p:nvPicPr>
        <p:blipFill>
          <a:blip r:embed="rId24"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26" name="Picture 25"/>
          <p:cNvPicPr>
            <a:picLocks/>
          </p:cNvPicPr>
          <p:nvPr/>
        </p:nvPicPr>
        <p:blipFill>
          <a:blip r:embed="rId25"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27" name="Picture 26"/>
          <p:cNvPicPr>
            <a:picLocks/>
          </p:cNvPicPr>
          <p:nvPr/>
        </p:nvPicPr>
        <p:blipFill>
          <a:blip r:embed="rId26"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28" name="Picture 27"/>
          <p:cNvPicPr>
            <a:picLocks/>
          </p:cNvPicPr>
          <p:nvPr/>
        </p:nvPicPr>
        <p:blipFill>
          <a:blip r:embed="rId27"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29" name="Picture 28"/>
          <p:cNvPicPr>
            <a:picLocks/>
          </p:cNvPicPr>
          <p:nvPr/>
        </p:nvPicPr>
        <p:blipFill>
          <a:blip r:embed="rId28" cstate="print">
            <a:extLst>
              <a:ext uri="{28A0092B-C50C-407E-A947-70E740481C1C}">
                <a14:useLocalDpi xmlns:a14="http://schemas.microsoft.com/office/drawing/2010/main" xmlns="" val="0"/>
              </a:ext>
            </a:extLst>
          </a:blip>
          <a:stretch>
            <a:fillRect/>
          </a:stretch>
        </p:blipFill>
        <p:spPr>
          <a:xfrm>
            <a:off x="1717740" y="403051"/>
            <a:ext cx="5732597" cy="5214570"/>
          </a:xfrm>
          <a:prstGeom prst="rect">
            <a:avLst/>
          </a:prstGeom>
        </p:spPr>
      </p:pic>
      <p:pic>
        <p:nvPicPr>
          <p:cNvPr id="30" name="Picture 29"/>
          <p:cNvPicPr>
            <a:picLocks/>
          </p:cNvPicPr>
          <p:nvPr/>
        </p:nvPicPr>
        <p:blipFill>
          <a:blip r:embed="rId29" cstate="print">
            <a:extLst>
              <a:ext uri="{28A0092B-C50C-407E-A947-70E740481C1C}">
                <a14:useLocalDpi xmlns:a14="http://schemas.microsoft.com/office/drawing/2010/main" xmlns="" val="0"/>
              </a:ext>
            </a:extLst>
          </a:blip>
          <a:stretch>
            <a:fillRect/>
          </a:stretch>
        </p:blipFill>
        <p:spPr>
          <a:xfrm>
            <a:off x="1717740" y="403051"/>
            <a:ext cx="5732597" cy="5214570"/>
          </a:xfrm>
          <a:prstGeom prst="rect">
            <a:avLst/>
          </a:prstGeom>
        </p:spPr>
      </p:pic>
      <p:pic>
        <p:nvPicPr>
          <p:cNvPr id="31" name="Picture 30"/>
          <p:cNvPicPr>
            <a:picLocks/>
          </p:cNvPicPr>
          <p:nvPr/>
        </p:nvPicPr>
        <p:blipFill>
          <a:blip r:embed="rId30"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32" name="Picture 31"/>
          <p:cNvPicPr>
            <a:picLocks/>
          </p:cNvPicPr>
          <p:nvPr/>
        </p:nvPicPr>
        <p:blipFill>
          <a:blip r:embed="rId31" cstate="print">
            <a:extLst>
              <a:ext uri="{28A0092B-C50C-407E-A947-70E740481C1C}">
                <a14:useLocalDpi xmlns:a14="http://schemas.microsoft.com/office/drawing/2010/main" xmlns="" val="0"/>
              </a:ext>
            </a:extLst>
          </a:blip>
          <a:stretch>
            <a:fillRect/>
          </a:stretch>
        </p:blipFill>
        <p:spPr>
          <a:xfrm>
            <a:off x="2374395" y="403051"/>
            <a:ext cx="5075942" cy="5214570"/>
          </a:xfrm>
          <a:prstGeom prst="rect">
            <a:avLst/>
          </a:prstGeom>
        </p:spPr>
      </p:pic>
      <p:pic>
        <p:nvPicPr>
          <p:cNvPr id="33" name="Picture 32"/>
          <p:cNvPicPr>
            <a:picLocks/>
          </p:cNvPicPr>
          <p:nvPr/>
        </p:nvPicPr>
        <p:blipFill>
          <a:blip r:embed="rId32" cstate="print">
            <a:extLst>
              <a:ext uri="{28A0092B-C50C-407E-A947-70E740481C1C}">
                <a14:useLocalDpi xmlns:a14="http://schemas.microsoft.com/office/drawing/2010/main" xmlns="" val="0"/>
              </a:ext>
            </a:extLst>
          </a:blip>
          <a:stretch>
            <a:fillRect/>
          </a:stretch>
        </p:blipFill>
        <p:spPr>
          <a:xfrm>
            <a:off x="2374395" y="403051"/>
            <a:ext cx="5075942" cy="5396974"/>
          </a:xfrm>
          <a:prstGeom prst="rect">
            <a:avLst/>
          </a:prstGeom>
        </p:spPr>
      </p:pic>
      <p:pic>
        <p:nvPicPr>
          <p:cNvPr id="34" name="Picture 33"/>
          <p:cNvPicPr>
            <a:picLocks/>
          </p:cNvPicPr>
          <p:nvPr/>
        </p:nvPicPr>
        <p:blipFill>
          <a:blip r:embed="rId33" cstate="print">
            <a:extLst>
              <a:ext uri="{28A0092B-C50C-407E-A947-70E740481C1C}">
                <a14:useLocalDpi xmlns:a14="http://schemas.microsoft.com/office/drawing/2010/main" xmlns="" val="0"/>
              </a:ext>
            </a:extLst>
          </a:blip>
          <a:stretch>
            <a:fillRect/>
          </a:stretch>
        </p:blipFill>
        <p:spPr>
          <a:xfrm>
            <a:off x="1780487" y="403051"/>
            <a:ext cx="6542472" cy="5684443"/>
          </a:xfrm>
          <a:prstGeom prst="rect">
            <a:avLst/>
          </a:prstGeom>
        </p:spPr>
      </p:pic>
    </p:spTree>
    <p:extLst>
      <p:ext uri="{BB962C8B-B14F-4D97-AF65-F5344CB8AC3E}">
        <p14:creationId xmlns:p14="http://schemas.microsoft.com/office/powerpoint/2010/main" xmlns="" val="39914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499"/>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499"/>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499"/>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499"/>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499"/>
                                          </p:stCondLst>
                                        </p:cTn>
                                        <p:tgtEl>
                                          <p:spTgt spid="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499"/>
                                          </p:stCondLst>
                                        </p:cTn>
                                        <p:tgtEl>
                                          <p:spTgt spid="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499"/>
                                          </p:stCondLst>
                                        </p:cTn>
                                        <p:tgtEl>
                                          <p:spTgt spid="3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499"/>
                                          </p:stCondLst>
                                        </p:cTn>
                                        <p:tgtEl>
                                          <p:spTgt spid="3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499"/>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R" dirty="0"/>
              <a:t>Muchas Gracias!!!</a:t>
            </a:r>
            <a:br>
              <a:rPr lang="es-CR" dirty="0"/>
            </a:br>
            <a:endParaRPr lang="es-CR" dirty="0"/>
          </a:p>
        </p:txBody>
      </p:sp>
      <p:sp>
        <p:nvSpPr>
          <p:cNvPr id="6" name="Text Placeholder 5"/>
          <p:cNvSpPr>
            <a:spLocks noGrp="1"/>
          </p:cNvSpPr>
          <p:nvPr>
            <p:ph type="body" idx="1"/>
          </p:nvPr>
        </p:nvSpPr>
        <p:spPr/>
        <p:txBody>
          <a:bodyPr/>
          <a:lstStyle/>
          <a:p>
            <a:endParaRPr lang="es-CR" dirty="0"/>
          </a:p>
        </p:txBody>
      </p:sp>
    </p:spTree>
    <p:extLst>
      <p:ext uri="{BB962C8B-B14F-4D97-AF65-F5344CB8AC3E}">
        <p14:creationId xmlns:p14="http://schemas.microsoft.com/office/powerpoint/2010/main" xmlns="" val="485694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R"/>
          </a:p>
        </p:txBody>
      </p:sp>
      <p:sp>
        <p:nvSpPr>
          <p:cNvPr id="3" name="2 Marcador de contenido"/>
          <p:cNvSpPr>
            <a:spLocks noGrp="1"/>
          </p:cNvSpPr>
          <p:nvPr>
            <p:ph idx="1"/>
          </p:nvPr>
        </p:nvSpPr>
        <p:spPr/>
        <p:txBody>
          <a:bodyPr/>
          <a:lstStyle/>
          <a:p>
            <a:endParaRPr lang="es-CR"/>
          </a:p>
        </p:txBody>
      </p:sp>
      <p:sp>
        <p:nvSpPr>
          <p:cNvPr id="4" name="3 Marcador de texto"/>
          <p:cNvSpPr>
            <a:spLocks noGrp="1"/>
          </p:cNvSpPr>
          <p:nvPr>
            <p:ph type="body" sz="half" idx="2"/>
          </p:nvPr>
        </p:nvSpPr>
        <p:spPr/>
        <p:txBody>
          <a:bodyPr/>
          <a:lstStyle/>
          <a:p>
            <a:endParaRPr lang="es-C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029200" cy="1470025"/>
          </a:xfrm>
        </p:spPr>
        <p:txBody>
          <a:bodyPr vert="horz" lIns="91440" tIns="45720" rIns="91440" bIns="45720" rtlCol="0" anchor="b">
            <a:normAutofit/>
          </a:bodyPr>
          <a:lstStyle/>
          <a:p>
            <a:r>
              <a:rPr lang="es-CR" sz="2000" b="1" dirty="0"/>
              <a:t>La Importancia del Turismo en el Mundo: </a:t>
            </a:r>
            <a:br>
              <a:rPr lang="es-CR" sz="2000" b="1" dirty="0"/>
            </a:br>
            <a:r>
              <a:rPr lang="es-CR" sz="1600" b="1" dirty="0" smtClean="0"/>
              <a:t>-Convertir </a:t>
            </a:r>
            <a:r>
              <a:rPr lang="es-CR" sz="1600" b="1" dirty="0"/>
              <a:t>mil millones de turistas en mil millones de </a:t>
            </a:r>
            <a:r>
              <a:rPr lang="es-CR" sz="1600" b="1" dirty="0" smtClean="0"/>
              <a:t>oportunidades-</a:t>
            </a:r>
            <a:endParaRPr lang="es-CR" sz="1600" b="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1600200"/>
            <a:ext cx="8229600" cy="3657600"/>
          </a:xfrm>
          <a:prstGeom prst="rect">
            <a:avLst/>
          </a:prstGeom>
        </p:spPr>
      </p:pic>
    </p:spTree>
    <p:extLst>
      <p:ext uri="{BB962C8B-B14F-4D97-AF65-F5344CB8AC3E}">
        <p14:creationId xmlns:p14="http://schemas.microsoft.com/office/powerpoint/2010/main" xmlns="" val="3515141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4473" y="1045756"/>
            <a:ext cx="8697580" cy="5355044"/>
            <a:chOff x="264473" y="1045756"/>
            <a:chExt cx="8697580" cy="5355044"/>
          </a:xfrm>
        </p:grpSpPr>
        <p:grpSp>
          <p:nvGrpSpPr>
            <p:cNvPr id="4" name="Group 3"/>
            <p:cNvGrpSpPr/>
            <p:nvPr/>
          </p:nvGrpSpPr>
          <p:grpSpPr>
            <a:xfrm>
              <a:off x="264473" y="1045756"/>
              <a:ext cx="8697580" cy="5355044"/>
              <a:chOff x="264473" y="1045756"/>
              <a:chExt cx="8697580" cy="5355044"/>
            </a:xfrm>
          </p:grpSpPr>
          <p:grpSp>
            <p:nvGrpSpPr>
              <p:cNvPr id="3" name="Group 2"/>
              <p:cNvGrpSpPr/>
              <p:nvPr/>
            </p:nvGrpSpPr>
            <p:grpSpPr>
              <a:xfrm>
                <a:off x="457200" y="1045756"/>
                <a:ext cx="8504853" cy="5355044"/>
                <a:chOff x="457200" y="1045756"/>
                <a:chExt cx="8504853" cy="5355044"/>
              </a:xfrm>
            </p:grpSpPr>
            <p:pic>
              <p:nvPicPr>
                <p:cNvPr id="69" name="Picture 2"/>
                <p:cNvPicPr>
                  <a:picLocks noChangeAspect="1" noChangeArrowheads="1"/>
                </p:cNvPicPr>
                <p:nvPr/>
              </p:nvPicPr>
              <p:blipFill rotWithShape="1">
                <a:blip r:embed="rId2" cstate="print">
                  <a:clrChange>
                    <a:clrFrom>
                      <a:srgbClr val="FAFAF8"/>
                    </a:clrFrom>
                    <a:clrTo>
                      <a:srgbClr val="FAFAF8">
                        <a:alpha val="0"/>
                      </a:srgbClr>
                    </a:clrTo>
                  </a:clrChange>
                  <a:duotone>
                    <a:schemeClr val="accent6">
                      <a:shade val="45000"/>
                      <a:satMod val="135000"/>
                    </a:schemeClr>
                    <a:prstClr val="white"/>
                  </a:duotone>
                  <a:extLst>
                    <a:ext uri="{BEBA8EAE-BF5A-486C-A8C5-ECC9F3942E4B}">
                      <a14:imgProps xmlns:a14="http://schemas.microsoft.com/office/drawing/2010/main" xmlns="">
                        <a14:imgLayer r:embed="rId3">
                          <a14:imgEffect>
                            <a14:artisticCrisscrossEtching/>
                          </a14:imgEffect>
                          <a14:imgEffect>
                            <a14:brightnessContrast bright="40000"/>
                          </a14:imgEffect>
                        </a14:imgLayer>
                      </a14:imgProps>
                    </a:ext>
                    <a:ext uri="{28A0092B-C50C-407E-A947-70E740481C1C}">
                      <a14:useLocalDpi xmlns:a14="http://schemas.microsoft.com/office/drawing/2010/main" xmlns="" val="0"/>
                    </a:ext>
                  </a:extLst>
                </a:blip>
                <a:srcRect r="11650"/>
                <a:stretch/>
              </p:blipFill>
              <p:spPr bwMode="auto">
                <a:xfrm>
                  <a:off x="4114800" y="1045756"/>
                  <a:ext cx="4847253" cy="3931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27" name="Chart 26"/>
                <p:cNvGraphicFramePr>
                  <a:graphicFrameLocks/>
                </p:cNvGraphicFramePr>
                <p:nvPr>
                  <p:extLst>
                    <p:ext uri="{D42A27DB-BD31-4B8C-83A1-F6EECF244321}">
                      <p14:modId xmlns:p14="http://schemas.microsoft.com/office/powerpoint/2010/main" xmlns="" val="2960010476"/>
                    </p:ext>
                  </p:extLst>
                </p:nvPr>
              </p:nvGraphicFramePr>
              <p:xfrm>
                <a:off x="457200" y="1295400"/>
                <a:ext cx="3200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a:graphicFrameLocks/>
                </p:cNvGraphicFramePr>
                <p:nvPr>
                  <p:extLst>
                    <p:ext uri="{D42A27DB-BD31-4B8C-83A1-F6EECF244321}">
                      <p14:modId xmlns:p14="http://schemas.microsoft.com/office/powerpoint/2010/main" xmlns="" val="1764422967"/>
                    </p:ext>
                  </p:extLst>
                </p:nvPr>
              </p:nvGraphicFramePr>
              <p:xfrm>
                <a:off x="4847253" y="2514600"/>
                <a:ext cx="4114800" cy="3840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Diagram 50"/>
                <p:cNvGraphicFramePr/>
                <p:nvPr>
                  <p:extLst>
                    <p:ext uri="{D42A27DB-BD31-4B8C-83A1-F6EECF244321}">
                      <p14:modId xmlns:p14="http://schemas.microsoft.com/office/powerpoint/2010/main" xmlns="" val="240383185"/>
                    </p:ext>
                  </p:extLst>
                </p:nvPr>
              </p:nvGraphicFramePr>
              <p:xfrm>
                <a:off x="685800" y="4572000"/>
                <a:ext cx="2971799" cy="1828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22" name="Rectangle 21"/>
              <p:cNvSpPr/>
              <p:nvPr/>
            </p:nvSpPr>
            <p:spPr>
              <a:xfrm>
                <a:off x="264473" y="4100156"/>
                <a:ext cx="3942761" cy="523220"/>
              </a:xfrm>
              <a:prstGeom prst="rect">
                <a:avLst/>
              </a:prstGeom>
            </p:spPr>
            <p:txBody>
              <a:bodyPr wrap="square">
                <a:spAutoFit/>
              </a:bodyPr>
              <a:lstStyle/>
              <a:p>
                <a:pPr algn="ctr"/>
                <a:r>
                  <a:rPr lang="es-CR" sz="1400" b="1" dirty="0" smtClean="0"/>
                  <a:t>Ingreso Mundial </a:t>
                </a:r>
                <a:r>
                  <a:rPr lang="es-CR" sz="1400" b="1" dirty="0"/>
                  <a:t>por </a:t>
                </a:r>
                <a:r>
                  <a:rPr lang="es-CR" sz="1400" b="1" dirty="0" smtClean="0"/>
                  <a:t>Turismo Internacional</a:t>
                </a:r>
              </a:p>
              <a:p>
                <a:pPr algn="ctr"/>
                <a:r>
                  <a:rPr lang="es-CR" sz="1400" b="1" dirty="0" smtClean="0"/>
                  <a:t>(en EE.UU$)</a:t>
                </a:r>
                <a:endParaRPr lang="es-CR" sz="1400" b="1" dirty="0"/>
              </a:p>
            </p:txBody>
          </p:sp>
        </p:grpSp>
        <p:cxnSp>
          <p:nvCxnSpPr>
            <p:cNvPr id="35" name="Elbow Connector 34"/>
            <p:cNvCxnSpPr/>
            <p:nvPr/>
          </p:nvCxnSpPr>
          <p:spPr>
            <a:xfrm rot="5400000">
              <a:off x="6995161" y="4968239"/>
              <a:ext cx="1554478" cy="152400"/>
            </a:xfrm>
            <a:prstGeom prst="bentConnector4">
              <a:avLst>
                <a:gd name="adj1" fmla="val 14895"/>
                <a:gd name="adj2" fmla="val 160000"/>
              </a:avLst>
            </a:prstGeom>
            <a:ln>
              <a:headEnd type="none" w="med" len="med"/>
              <a:tailEnd type="oval" w="med" len="med"/>
            </a:ln>
          </p:spPr>
          <p:style>
            <a:lnRef idx="1">
              <a:schemeClr val="accent6"/>
            </a:lnRef>
            <a:fillRef idx="0">
              <a:schemeClr val="accent6"/>
            </a:fillRef>
            <a:effectRef idx="0">
              <a:schemeClr val="accent6"/>
            </a:effectRef>
            <a:fontRef idx="minor">
              <a:schemeClr val="tx1"/>
            </a:fontRef>
          </p:style>
        </p:cxnSp>
      </p:grpSp>
      <p:sp>
        <p:nvSpPr>
          <p:cNvPr id="5" name="Title 4"/>
          <p:cNvSpPr>
            <a:spLocks noGrp="1"/>
          </p:cNvSpPr>
          <p:nvPr>
            <p:ph type="title"/>
          </p:nvPr>
        </p:nvSpPr>
        <p:spPr>
          <a:xfrm>
            <a:off x="457200" y="228600"/>
            <a:ext cx="8229600" cy="817156"/>
          </a:xfrm>
        </p:spPr>
        <p:txBody>
          <a:bodyPr vert="horz" lIns="91440" tIns="45720" rIns="91440" bIns="45720" rtlCol="0" anchor="b">
            <a:normAutofit/>
          </a:bodyPr>
          <a:lstStyle/>
          <a:p>
            <a:r>
              <a:rPr lang="es-CR" sz="2000" b="1" dirty="0"/>
              <a:t>El Mundo y Las Américas</a:t>
            </a:r>
          </a:p>
        </p:txBody>
      </p:sp>
      <p:graphicFrame>
        <p:nvGraphicFramePr>
          <p:cNvPr id="33" name="Table 32"/>
          <p:cNvGraphicFramePr>
            <a:graphicFrameLocks noGrp="1"/>
          </p:cNvGraphicFramePr>
          <p:nvPr>
            <p:extLst>
              <p:ext uri="{D42A27DB-BD31-4B8C-83A1-F6EECF244321}">
                <p14:modId xmlns:p14="http://schemas.microsoft.com/office/powerpoint/2010/main" xmlns="" val="3055375060"/>
              </p:ext>
            </p:extLst>
          </p:nvPr>
        </p:nvGraphicFramePr>
        <p:xfrm>
          <a:off x="7772400" y="5257800"/>
          <a:ext cx="1066800" cy="1066800"/>
        </p:xfrm>
        <a:graphic>
          <a:graphicData uri="http://schemas.openxmlformats.org/drawingml/2006/table">
            <a:tbl>
              <a:tblPr firstRow="1" bandRow="1">
                <a:tableStyleId>{912C8C85-51F0-491E-9774-3900AFEF0FD7}</a:tableStyleId>
              </a:tblPr>
              <a:tblGrid>
                <a:gridCol w="1066800"/>
              </a:tblGrid>
              <a:tr h="228600">
                <a:tc>
                  <a:txBody>
                    <a:bodyPr/>
                    <a:lstStyle/>
                    <a:p>
                      <a:pPr algn="ctr"/>
                      <a:r>
                        <a:rPr lang="es-CR" sz="1400" dirty="0" smtClean="0"/>
                        <a:t>Variación</a:t>
                      </a:r>
                      <a:r>
                        <a:rPr lang="es-CR" sz="1400" baseline="0" dirty="0" smtClean="0"/>
                        <a:t> (%) 11/12</a:t>
                      </a:r>
                      <a:endParaRPr lang="es-CR" sz="1400" dirty="0"/>
                    </a:p>
                  </a:txBody>
                  <a:tcPr anchor="ctr"/>
                </a:tc>
              </a:tr>
              <a:tr h="0">
                <a:tc>
                  <a:txBody>
                    <a:bodyPr/>
                    <a:lstStyle/>
                    <a:p>
                      <a:pPr algn="ctr"/>
                      <a:endParaRPr lang="es-CR" sz="400" dirty="0"/>
                    </a:p>
                  </a:txBody>
                  <a:tcPr anchor="ctr"/>
                </a:tc>
              </a:tr>
              <a:tr h="0">
                <a:tc>
                  <a:txBody>
                    <a:bodyPr/>
                    <a:lstStyle/>
                    <a:p>
                      <a:pPr algn="ctr"/>
                      <a:r>
                        <a:rPr lang="es-CR" sz="2000" dirty="0" smtClean="0"/>
                        <a:t>6%</a:t>
                      </a:r>
                      <a:endParaRPr lang="es-CR" sz="2000" dirty="0"/>
                    </a:p>
                  </a:txBody>
                  <a:tcPr anchor="ctr"/>
                </a:tc>
              </a:tr>
            </a:tbl>
          </a:graphicData>
        </a:graphic>
      </p:graphicFrame>
    </p:spTree>
    <p:extLst>
      <p:ext uri="{BB962C8B-B14F-4D97-AF65-F5344CB8AC3E}">
        <p14:creationId xmlns:p14="http://schemas.microsoft.com/office/powerpoint/2010/main" xmlns="" val="374152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152400"/>
            <a:ext cx="5467418" cy="3200400"/>
            <a:chOff x="762000" y="0"/>
            <a:chExt cx="5467418" cy="3200400"/>
          </a:xfrm>
        </p:grpSpPr>
        <p:pic>
          <p:nvPicPr>
            <p:cNvPr id="3" name="Picture 2" descr="Screen Clippi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981200" y="0"/>
              <a:ext cx="4248218" cy="3200400"/>
            </a:xfrm>
            <a:prstGeom prst="rect">
              <a:avLst/>
            </a:prstGeom>
          </p:spPr>
        </p:pic>
        <p:sp>
          <p:nvSpPr>
            <p:cNvPr id="4" name="Line Callout 3 (Accent Bar) 3"/>
            <p:cNvSpPr/>
            <p:nvPr/>
          </p:nvSpPr>
          <p:spPr>
            <a:xfrm>
              <a:off x="762000" y="1165352"/>
              <a:ext cx="914400" cy="612648"/>
            </a:xfrm>
            <a:prstGeom prst="accentCallout3">
              <a:avLst>
                <a:gd name="adj1" fmla="val 82321"/>
                <a:gd name="adj2" fmla="val 110185"/>
                <a:gd name="adj3" fmla="val 162476"/>
                <a:gd name="adj4" fmla="val 150925"/>
                <a:gd name="adj5" fmla="val 229907"/>
                <a:gd name="adj6" fmla="val 152777"/>
                <a:gd name="adj7" fmla="val 229049"/>
                <a:gd name="adj8" fmla="val 345370"/>
              </a:avLst>
            </a:prstGeom>
            <a:ln>
              <a:solidFill>
                <a:schemeClr val="tx1"/>
              </a:solidFill>
              <a:headEnd type="none" w="med" len="med"/>
              <a:tailEnd type="arrow" w="med" len="med"/>
            </a:ln>
          </p:spPr>
          <p:style>
            <a:lnRef idx="0">
              <a:schemeClr val="accent3"/>
            </a:lnRef>
            <a:fillRef idx="3">
              <a:schemeClr val="accent3"/>
            </a:fillRef>
            <a:effectRef idx="3">
              <a:schemeClr val="accent3"/>
            </a:effectRef>
            <a:fontRef idx="minor">
              <a:schemeClr val="lt1"/>
            </a:fontRef>
          </p:style>
          <p:txBody>
            <a:bodyPr rtlCol="0" anchor="ctr"/>
            <a:lstStyle/>
            <a:p>
              <a:pPr algn="ctr"/>
              <a:r>
                <a:rPr lang="es-CR" dirty="0" smtClean="0"/>
                <a:t>26.5%</a:t>
              </a:r>
              <a:endParaRPr lang="es-CR" dirty="0"/>
            </a:p>
          </p:txBody>
        </p:sp>
      </p:grpSp>
      <p:sp>
        <p:nvSpPr>
          <p:cNvPr id="7" name="Title 6"/>
          <p:cNvSpPr>
            <a:spLocks noGrp="1"/>
          </p:cNvSpPr>
          <p:nvPr>
            <p:ph type="title"/>
          </p:nvPr>
        </p:nvSpPr>
        <p:spPr>
          <a:xfrm>
            <a:off x="5638800" y="274638"/>
            <a:ext cx="3505200" cy="1143000"/>
          </a:xfrm>
        </p:spPr>
        <p:txBody>
          <a:bodyPr vert="horz" lIns="91440" tIns="45720" rIns="91440" bIns="45720" rtlCol="0" anchor="b">
            <a:normAutofit/>
          </a:bodyPr>
          <a:lstStyle/>
          <a:p>
            <a:pPr algn="l"/>
            <a:r>
              <a:rPr lang="es-CR" sz="2000" b="1" dirty="0"/>
              <a:t>Llegada de Turistas Internacionales a Centro América</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2624658191"/>
              </p:ext>
            </p:extLst>
          </p:nvPr>
        </p:nvGraphicFramePr>
        <p:xfrm>
          <a:off x="1828800" y="2286000"/>
          <a:ext cx="7315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27498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R" dirty="0" smtClean="0"/>
              <a:t>La Crisis del 2008:</a:t>
            </a:r>
            <a:br>
              <a:rPr lang="es-CR" dirty="0" smtClean="0"/>
            </a:br>
            <a:endParaRPr lang="es-CR" dirty="0"/>
          </a:p>
        </p:txBody>
      </p:sp>
      <p:grpSp>
        <p:nvGrpSpPr>
          <p:cNvPr id="9" name="Group 8"/>
          <p:cNvGrpSpPr/>
          <p:nvPr/>
        </p:nvGrpSpPr>
        <p:grpSpPr>
          <a:xfrm>
            <a:off x="2311402" y="276225"/>
            <a:ext cx="6792515" cy="6200775"/>
            <a:chOff x="2311402" y="276225"/>
            <a:chExt cx="6792515" cy="6200775"/>
          </a:xfrm>
        </p:grpSpPr>
        <p:grpSp>
          <p:nvGrpSpPr>
            <p:cNvPr id="8" name="Group 7"/>
            <p:cNvGrpSpPr/>
            <p:nvPr/>
          </p:nvGrpSpPr>
          <p:grpSpPr>
            <a:xfrm>
              <a:off x="4196954" y="276225"/>
              <a:ext cx="4906963" cy="6200775"/>
              <a:chOff x="4196954" y="276225"/>
              <a:chExt cx="4906963" cy="6200775"/>
            </a:xfrm>
          </p:grpSpPr>
          <p:sp>
            <p:nvSpPr>
              <p:cNvPr id="10" name="Text Placeholder 8"/>
              <p:cNvSpPr txBox="1">
                <a:spLocks/>
              </p:cNvSpPr>
              <p:nvPr/>
            </p:nvSpPr>
            <p:spPr>
              <a:xfrm>
                <a:off x="4724401" y="4542631"/>
                <a:ext cx="3886200" cy="1934369"/>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just"/>
                <a:r>
                  <a:rPr lang="es-CR" dirty="0" smtClean="0"/>
                  <a:t>La situación nacional de 1988 a 2009 ha sido estable con una tendencia creciente en el ingreso de turistas, con excepción de los años 1996, 2002 y recientemente el 2009, coincidiendo todos ellos con momentos de crisis internacional. Para el 2010, 2011 y 2012  la situación muestra señales de recuperación, pero como veremos más adelante sin duda insuficientes.</a:t>
                </a:r>
                <a:endParaRPr lang="es-CR" dirty="0"/>
              </a:p>
            </p:txBody>
          </p:sp>
          <p:grpSp>
            <p:nvGrpSpPr>
              <p:cNvPr id="4" name="Group 3"/>
              <p:cNvGrpSpPr/>
              <p:nvPr/>
            </p:nvGrpSpPr>
            <p:grpSpPr>
              <a:xfrm>
                <a:off x="4196954" y="276225"/>
                <a:ext cx="4906963" cy="5233591"/>
                <a:chOff x="4196954" y="276225"/>
                <a:chExt cx="4906963" cy="5233591"/>
              </a:xfrm>
            </p:grpSpPr>
            <p:cxnSp>
              <p:nvCxnSpPr>
                <p:cNvPr id="7" name="Elbow Connector 6"/>
                <p:cNvCxnSpPr>
                  <a:stCxn id="10" idx="3"/>
                  <a:endCxn id="6146" idx="2"/>
                </p:cNvCxnSpPr>
                <p:nvPr/>
              </p:nvCxnSpPr>
              <p:spPr>
                <a:xfrm flipH="1" flipV="1">
                  <a:off x="6650436" y="3476625"/>
                  <a:ext cx="1960165" cy="2033191"/>
                </a:xfrm>
                <a:prstGeom prst="bentConnector4">
                  <a:avLst>
                    <a:gd name="adj1" fmla="val -11662"/>
                    <a:gd name="adj2" fmla="val 73785"/>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4196954" y="276225"/>
                  <a:ext cx="4906963" cy="3200400"/>
                  <a:chOff x="4196954" y="276225"/>
                  <a:chExt cx="4906963" cy="320040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6954" y="276225"/>
                    <a:ext cx="4906963"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
                <p:nvSpPr>
                  <p:cNvPr id="14" name="Oval 13"/>
                  <p:cNvSpPr/>
                  <p:nvPr/>
                </p:nvSpPr>
                <p:spPr>
                  <a:xfrm>
                    <a:off x="6181727" y="1952625"/>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Oval 14"/>
                  <p:cNvSpPr/>
                  <p:nvPr/>
                </p:nvSpPr>
                <p:spPr>
                  <a:xfrm>
                    <a:off x="7086600" y="19812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Oval 15"/>
                  <p:cNvSpPr/>
                  <p:nvPr/>
                </p:nvSpPr>
                <p:spPr>
                  <a:xfrm>
                    <a:off x="8029575" y="230505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grpSp>
        </p:grpSp>
        <p:pic>
          <p:nvPicPr>
            <p:cNvPr id="1027" name="Picture 3"/>
            <p:cNvPicPr>
              <a:picLocks noChangeAspect="1" noChangeArrowheads="1"/>
            </p:cNvPicPr>
            <p:nvPr/>
          </p:nvPicPr>
          <p:blipFill rotWithShape="1">
            <a:blip r:embed="rId3" cstate="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xmlns="">
                    <a14:imgLayer r:embed="rId4">
                      <a14:imgEffect>
                        <a14:saturation sat="400000"/>
                      </a14:imgEffect>
                    </a14:imgLayer>
                  </a14:imgProps>
                </a:ext>
                <a:ext uri="{28A0092B-C50C-407E-A947-70E740481C1C}">
                  <a14:useLocalDpi xmlns:a14="http://schemas.microsoft.com/office/drawing/2010/main" xmlns="" val="0"/>
                </a:ext>
              </a:extLst>
            </a:blip>
            <a:srcRect l="5200" t="5200" r="3600" b="8400"/>
            <a:stretch/>
          </p:blipFill>
          <p:spPr bwMode="auto">
            <a:xfrm>
              <a:off x="2311402" y="3962400"/>
              <a:ext cx="2412999"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grpSp>
      <p:sp>
        <p:nvSpPr>
          <p:cNvPr id="6" name="Text Placeholder 5"/>
          <p:cNvSpPr>
            <a:spLocks noGrp="1"/>
          </p:cNvSpPr>
          <p:nvPr>
            <p:ph type="body" sz="half" idx="2"/>
          </p:nvPr>
        </p:nvSpPr>
        <p:spPr>
          <a:xfrm>
            <a:off x="457200" y="1435101"/>
            <a:ext cx="3581400" cy="2527300"/>
          </a:xfrm>
        </p:spPr>
        <p:txBody>
          <a:bodyPr>
            <a:normAutofit/>
          </a:bodyPr>
          <a:lstStyle/>
          <a:p>
            <a:pPr marL="285750" indent="-285750" algn="just">
              <a:buFont typeface="Arial" pitchFamily="34" charset="0"/>
              <a:buChar char="•"/>
            </a:pPr>
            <a:r>
              <a:rPr lang="es-CR" dirty="0" smtClean="0"/>
              <a:t>Crisis económica diferente</a:t>
            </a:r>
          </a:p>
          <a:p>
            <a:pPr marL="285750" indent="-285750" algn="just">
              <a:buFont typeface="Arial" pitchFamily="34" charset="0"/>
              <a:buChar char="•"/>
            </a:pPr>
            <a:r>
              <a:rPr lang="es-CR" dirty="0" smtClean="0"/>
              <a:t>No repunta en el corto tiempo</a:t>
            </a:r>
          </a:p>
          <a:p>
            <a:pPr marL="285750" indent="-285750" algn="just">
              <a:buFont typeface="Arial" pitchFamily="34" charset="0"/>
              <a:buChar char="•"/>
            </a:pPr>
            <a:r>
              <a:rPr lang="es-CR" dirty="0" smtClean="0"/>
              <a:t>Se origina en el sector financiero</a:t>
            </a:r>
          </a:p>
          <a:p>
            <a:pPr marL="285750" indent="-285750" algn="just">
              <a:buFont typeface="Arial" pitchFamily="34" charset="0"/>
              <a:buChar char="•"/>
            </a:pPr>
            <a:r>
              <a:rPr lang="es-CR" dirty="0" smtClean="0"/>
              <a:t>Golpea fuertemente a los bancos</a:t>
            </a:r>
          </a:p>
          <a:p>
            <a:pPr marL="742950" lvl="1" indent="-285750" algn="just">
              <a:buFont typeface="Arial" pitchFamily="34" charset="0"/>
              <a:buChar char="•"/>
            </a:pPr>
            <a:r>
              <a:rPr lang="es-CR" sz="1400" dirty="0" smtClean="0"/>
              <a:t>Cautelosos para prestar</a:t>
            </a:r>
          </a:p>
          <a:p>
            <a:pPr marL="742950" lvl="1" indent="-285750" algn="just">
              <a:buFont typeface="Arial" pitchFamily="34" charset="0"/>
              <a:buChar char="•"/>
            </a:pPr>
            <a:r>
              <a:rPr lang="es-CR" sz="1400" dirty="0" smtClean="0"/>
              <a:t>Las Familias prudentes para gastar</a:t>
            </a:r>
            <a:endParaRPr lang="es-CR" sz="1400" dirty="0"/>
          </a:p>
          <a:p>
            <a:pPr marL="285750" indent="-285750" algn="just">
              <a:buFont typeface="Arial" pitchFamily="34" charset="0"/>
              <a:buChar char="•"/>
            </a:pPr>
            <a:r>
              <a:rPr lang="es-CR" dirty="0" smtClean="0"/>
              <a:t>Impacto la capacidad de compra del cliente potencial</a:t>
            </a:r>
          </a:p>
          <a:p>
            <a:pPr marL="285750" indent="-285750" algn="just">
              <a:buFont typeface="Arial" pitchFamily="34" charset="0"/>
              <a:buChar char="•"/>
            </a:pPr>
            <a:r>
              <a:rPr lang="es-CR" dirty="0" smtClean="0"/>
              <a:t>La OMT reportó una caída del 3% en el 2009</a:t>
            </a:r>
          </a:p>
        </p:txBody>
      </p:sp>
    </p:spTree>
    <p:extLst>
      <p:ext uri="{BB962C8B-B14F-4D97-AF65-F5344CB8AC3E}">
        <p14:creationId xmlns:p14="http://schemas.microsoft.com/office/powerpoint/2010/main" xmlns="" val="4846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43200" y="4292031"/>
            <a:ext cx="5118709" cy="2184969"/>
            <a:chOff x="2743200" y="4139631"/>
            <a:chExt cx="5118709" cy="2184969"/>
          </a:xfrm>
        </p:grpSpPr>
        <p:grpSp>
          <p:nvGrpSpPr>
            <p:cNvPr id="7" name="Group 6"/>
            <p:cNvGrpSpPr/>
            <p:nvPr/>
          </p:nvGrpSpPr>
          <p:grpSpPr>
            <a:xfrm>
              <a:off x="2743200" y="4343400"/>
              <a:ext cx="4903839" cy="1981200"/>
              <a:chOff x="2743200" y="4343400"/>
              <a:chExt cx="4903839" cy="1981200"/>
            </a:xfrm>
          </p:grpSpPr>
          <p:graphicFrame>
            <p:nvGraphicFramePr>
              <p:cNvPr id="10" name="Diagram 9"/>
              <p:cNvGraphicFramePr/>
              <p:nvPr>
                <p:extLst>
                  <p:ext uri="{D42A27DB-BD31-4B8C-83A1-F6EECF244321}">
                    <p14:modId xmlns:p14="http://schemas.microsoft.com/office/powerpoint/2010/main" xmlns="" val="1410932655"/>
                  </p:ext>
                </p:extLst>
              </p:nvPr>
            </p:nvGraphicFramePr>
            <p:xfrm>
              <a:off x="3886200" y="4495800"/>
              <a:ext cx="3760839"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2743200" y="4972734"/>
                <a:ext cx="1696065" cy="646331"/>
              </a:xfrm>
              <a:prstGeom prst="rect">
                <a:avLst/>
              </a:prstGeom>
            </p:spPr>
            <p:txBody>
              <a:bodyPr vert="horz" wrap="square">
                <a:spAutoFit/>
              </a:bodyPr>
              <a:lstStyle/>
              <a:p>
                <a:pPr algn="ctr"/>
                <a:r>
                  <a:rPr lang="es-CR" dirty="0" smtClean="0">
                    <a:solidFill>
                      <a:schemeClr val="accent6">
                        <a:lumMod val="75000"/>
                      </a:schemeClr>
                    </a:solidFill>
                  </a:rPr>
                  <a:t>Variación </a:t>
                </a:r>
                <a:r>
                  <a:rPr lang="es-CR" dirty="0">
                    <a:solidFill>
                      <a:schemeClr val="accent6">
                        <a:lumMod val="75000"/>
                      </a:schemeClr>
                    </a:solidFill>
                  </a:rPr>
                  <a:t>anual 2008-2009</a:t>
                </a:r>
              </a:p>
            </p:txBody>
          </p:sp>
          <p:sp>
            <p:nvSpPr>
              <p:cNvPr id="4" name="Left Brace 3"/>
              <p:cNvSpPr/>
              <p:nvPr/>
            </p:nvSpPr>
            <p:spPr>
              <a:xfrm>
                <a:off x="4572000" y="4343400"/>
                <a:ext cx="228600" cy="1905000"/>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s-CR"/>
              </a:p>
            </p:txBody>
          </p:sp>
        </p:grpSp>
        <p:sp>
          <p:nvSpPr>
            <p:cNvPr id="5" name="Curved Down Arrow 4"/>
            <p:cNvSpPr/>
            <p:nvPr/>
          </p:nvSpPr>
          <p:spPr>
            <a:xfrm rot="6506097">
              <a:off x="6560666" y="4544382"/>
              <a:ext cx="1705993" cy="896492"/>
            </a:xfrm>
            <a:prstGeom prst="curvedDownArrow">
              <a:avLst>
                <a:gd name="adj1" fmla="val 16380"/>
                <a:gd name="adj2" fmla="val 50000"/>
                <a:gd name="adj3" fmla="val 1575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R">
                <a:solidFill>
                  <a:schemeClr val="tx1"/>
                </a:solidFill>
              </a:endParaRPr>
            </a:p>
          </p:txBody>
        </p:sp>
      </p:grpSp>
      <p:sp>
        <p:nvSpPr>
          <p:cNvPr id="2" name="Title 1"/>
          <p:cNvSpPr>
            <a:spLocks noGrp="1"/>
          </p:cNvSpPr>
          <p:nvPr>
            <p:ph type="title"/>
          </p:nvPr>
        </p:nvSpPr>
        <p:spPr>
          <a:xfrm>
            <a:off x="457199" y="273050"/>
            <a:ext cx="3982065" cy="1162050"/>
          </a:xfrm>
        </p:spPr>
        <p:txBody>
          <a:bodyPr/>
          <a:lstStyle/>
          <a:p>
            <a:r>
              <a:rPr lang="es-CR" dirty="0" smtClean="0"/>
              <a:t>Indicadores Turísticos de Costa Rica 2000-2012</a:t>
            </a:r>
            <a:endParaRPr lang="es-CR" dirty="0"/>
          </a:p>
        </p:txBody>
      </p:sp>
      <p:graphicFrame>
        <p:nvGraphicFramePr>
          <p:cNvPr id="3" name="Table 2"/>
          <p:cNvGraphicFramePr>
            <a:graphicFrameLocks noGrp="1"/>
          </p:cNvGraphicFramePr>
          <p:nvPr>
            <p:extLst>
              <p:ext uri="{D42A27DB-BD31-4B8C-83A1-F6EECF244321}">
                <p14:modId xmlns:p14="http://schemas.microsoft.com/office/powerpoint/2010/main" xmlns="" val="2834590742"/>
              </p:ext>
            </p:extLst>
          </p:nvPr>
        </p:nvGraphicFramePr>
        <p:xfrm>
          <a:off x="304797" y="1447800"/>
          <a:ext cx="8610606" cy="2692400"/>
        </p:xfrm>
        <a:graphic>
          <a:graphicData uri="http://schemas.openxmlformats.org/drawingml/2006/table">
            <a:tbl>
              <a:tblPr/>
              <a:tblGrid>
                <a:gridCol w="2362078"/>
                <a:gridCol w="480656"/>
                <a:gridCol w="480656"/>
                <a:gridCol w="480656"/>
                <a:gridCol w="480656"/>
                <a:gridCol w="480656"/>
                <a:gridCol w="480656"/>
                <a:gridCol w="480656"/>
                <a:gridCol w="480656"/>
                <a:gridCol w="480656"/>
                <a:gridCol w="480656"/>
                <a:gridCol w="480656"/>
                <a:gridCol w="480656"/>
                <a:gridCol w="480656"/>
              </a:tblGrid>
              <a:tr h="182880">
                <a:tc rowSpan="2">
                  <a:txBody>
                    <a:bodyPr/>
                    <a:lstStyle/>
                    <a:p>
                      <a:pPr algn="ctr" fontAlgn="ctr"/>
                      <a:r>
                        <a:rPr lang="es-CR" sz="1000" b="0" i="0" u="none" strike="noStrike" dirty="0">
                          <a:solidFill>
                            <a:srgbClr val="FFFFFF"/>
                          </a:solidFill>
                          <a:effectLst/>
                          <a:latin typeface="Arial"/>
                        </a:rPr>
                        <a:t>Indicadores</a:t>
                      </a:r>
                    </a:p>
                  </a:txBody>
                  <a:tcPr marL="7620" marR="7620" marT="7620" marB="0" anchor="ctr">
                    <a:lnL>
                      <a:noFill/>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solidFill>
                      <a:srgbClr val="E26B0A"/>
                    </a:solidFill>
                  </a:tcPr>
                </a:tc>
                <a:tc>
                  <a:txBody>
                    <a:bodyPr/>
                    <a:lstStyle/>
                    <a:p>
                      <a:pPr algn="l" fontAlgn="b"/>
                      <a:endParaRPr lang="es-CR" sz="1100" b="0" i="0" u="none" strike="noStrike">
                        <a:solidFill>
                          <a:srgbClr val="000000"/>
                        </a:solidFill>
                        <a:effectLst/>
                        <a:latin typeface="Calibri"/>
                      </a:endParaRPr>
                    </a:p>
                  </a:txBody>
                  <a:tcPr marL="7620" marR="7620" marT="7620" marB="0" anchor="b">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c>
                  <a:txBody>
                    <a:bodyPr/>
                    <a:lstStyle/>
                    <a:p>
                      <a:pPr algn="l" fontAlgn="b"/>
                      <a:endParaRPr lang="es-CR" sz="1100" b="0" i="0" u="none" strike="noStrike">
                        <a:solidFill>
                          <a:srgbClr val="000000"/>
                        </a:solidFill>
                        <a:effectLst/>
                        <a:latin typeface="Calibri"/>
                      </a:endParaRPr>
                    </a:p>
                  </a:txBody>
                  <a:tcPr marL="7620" marR="7620" marT="7620" marB="0" anchor="b">
                    <a:lnL>
                      <a:noFill/>
                    </a:lnL>
                    <a:lnR>
                      <a:noFill/>
                    </a:lnR>
                    <a:lnT>
                      <a:noFill/>
                    </a:lnT>
                    <a:lnB>
                      <a:noFill/>
                    </a:lnB>
                  </a:tcPr>
                </a:tc>
              </a:tr>
              <a:tr h="0">
                <a:tc vMerge="1">
                  <a:txBody>
                    <a:bodyPr/>
                    <a:lstStyle/>
                    <a:p>
                      <a:endParaRPr lang="es-CR"/>
                    </a:p>
                  </a:txBody>
                  <a:tcPr/>
                </a:tc>
                <a:tc rowSpan="2" gridSpan="13">
                  <a:txBody>
                    <a:bodyPr/>
                    <a:lstStyle/>
                    <a:p>
                      <a:pPr algn="ctr" fontAlgn="b"/>
                      <a:r>
                        <a:rPr lang="es-CR" sz="1000" b="0" i="0" u="none" strike="noStrike" dirty="0">
                          <a:solidFill>
                            <a:srgbClr val="FFFFFF"/>
                          </a:solidFill>
                          <a:effectLst/>
                          <a:latin typeface="Arial Black"/>
                        </a:rPr>
                        <a:t> Año </a:t>
                      </a:r>
                    </a:p>
                  </a:txBody>
                  <a:tcPr marL="7620" marR="7620" marT="7620"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r>
              <a:tr h="91440">
                <a:tc>
                  <a:txBody>
                    <a:bodyPr/>
                    <a:lstStyle/>
                    <a:p>
                      <a:pPr algn="l" fontAlgn="b"/>
                      <a:endParaRPr lang="es-CR" sz="1100" b="0" i="0" u="none" strike="noStrike" dirty="0">
                        <a:solidFill>
                          <a:srgbClr val="000000"/>
                        </a:solidFill>
                        <a:effectLst/>
                        <a:latin typeface="Calibri"/>
                      </a:endParaRPr>
                    </a:p>
                  </a:txBody>
                  <a:tcPr marL="7620" marR="7620" marT="762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13"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r>
              <a:tr h="205740">
                <a:tc>
                  <a:txBody>
                    <a:bodyPr/>
                    <a:lstStyle/>
                    <a:p>
                      <a:pPr algn="l" fontAlgn="b"/>
                      <a:endParaRPr lang="es-CR" sz="1100" b="0" i="0" u="none" strike="noStrike" dirty="0">
                        <a:solidFill>
                          <a:srgbClr val="000000"/>
                        </a:solidFill>
                        <a:effectLst/>
                        <a:latin typeface="Calibri"/>
                      </a:endParaRPr>
                    </a:p>
                  </a:txBody>
                  <a:tcPr marL="7620" marR="7620" marT="7620" marB="0" anchor="b">
                    <a:lnL>
                      <a:noFill/>
                    </a:lnL>
                    <a:lnR w="6350" cap="flat" cmpd="sng" algn="ctr">
                      <a:noFill/>
                      <a:prstDash val="solid"/>
                      <a:round/>
                      <a:headEnd type="none" w="med" len="med"/>
                      <a:tailEnd type="none" w="med" len="med"/>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000" b="0" i="0" u="none" strike="noStrike" dirty="0">
                          <a:solidFill>
                            <a:srgbClr val="FFFFFF"/>
                          </a:solidFill>
                          <a:effectLst/>
                          <a:latin typeface="Arial Black"/>
                        </a:rPr>
                        <a:t>2000</a:t>
                      </a:r>
                    </a:p>
                  </a:txBody>
                  <a:tcPr marL="7620" marR="7620" marT="7620" marB="0" anchor="b">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2001</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2002</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2003</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2004</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2005</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2006</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2007</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2008</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2009</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2010</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2011</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c>
                  <a:txBody>
                    <a:bodyPr/>
                    <a:lstStyle/>
                    <a:p>
                      <a:pPr algn="r" fontAlgn="b"/>
                      <a:r>
                        <a:rPr lang="es-CR" sz="1000" b="0" i="0" u="none" strike="noStrike" dirty="0">
                          <a:solidFill>
                            <a:srgbClr val="FFFFFF"/>
                          </a:solidFill>
                          <a:effectLst/>
                          <a:latin typeface="Arial Black"/>
                        </a:rPr>
                        <a:t>2012</a:t>
                      </a:r>
                    </a:p>
                  </a:txBody>
                  <a:tcPr marL="7620" marR="7620" marT="7620" marB="0" anchor="b">
                    <a:lnL w="6350" cap="flat" cmpd="sng" algn="ctr">
                      <a:noFill/>
                      <a:prstDash val="dot"/>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26B0A"/>
                    </a:solidFill>
                  </a:tcPr>
                </a:tc>
              </a:tr>
              <a:tr h="182880">
                <a:tc>
                  <a:txBody>
                    <a:bodyPr/>
                    <a:lstStyle/>
                    <a:p>
                      <a:pPr algn="r" fontAlgn="b"/>
                      <a:r>
                        <a:rPr lang="es-CR" sz="1200" b="0" i="0" u="none" strike="noStrike" dirty="0">
                          <a:solidFill>
                            <a:srgbClr val="000000"/>
                          </a:solidFill>
                          <a:effectLst/>
                          <a:latin typeface="Calibri"/>
                        </a:rPr>
                        <a:t>Turistas (miles)</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dirty="0">
                          <a:solidFill>
                            <a:srgbClr val="000000"/>
                          </a:solidFill>
                          <a:effectLst/>
                          <a:latin typeface="Calibri"/>
                        </a:rPr>
                        <a:t>1.068</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1.131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1.113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1.239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1.453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1.679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1.725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1.980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2.089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a:solidFill>
                            <a:srgbClr val="000000"/>
                          </a:solidFill>
                          <a:effectLst/>
                          <a:latin typeface="Calibri"/>
                        </a:rPr>
                        <a:t>1.923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a:solidFill>
                            <a:srgbClr val="000000"/>
                          </a:solidFill>
                          <a:effectLst/>
                          <a:latin typeface="Calibri"/>
                        </a:rPr>
                        <a:t>2.099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2.192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2.343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a:solidFill>
                            <a:srgbClr val="000000"/>
                          </a:solidFill>
                          <a:effectLst/>
                          <a:latin typeface="Calibri"/>
                        </a:rPr>
                        <a:t>Divisas (millones EE.UU $)</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a:solidFill>
                            <a:srgbClr val="000000"/>
                          </a:solidFill>
                          <a:effectLst/>
                          <a:latin typeface="Calibri"/>
                        </a:rPr>
                        <a:t>  1.229 </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  1.095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  1.078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1.199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1.359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1.570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1.620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  1.927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2.174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  1.806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a:solidFill>
                            <a:srgbClr val="000000"/>
                          </a:solidFill>
                          <a:effectLst/>
                          <a:latin typeface="Calibri"/>
                        </a:rPr>
                        <a:t>  1.858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1.976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2.219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a:solidFill>
                            <a:srgbClr val="000000"/>
                          </a:solidFill>
                          <a:effectLst/>
                          <a:latin typeface="Calibri"/>
                        </a:rPr>
                        <a:t>Inversión aprobada (</a:t>
                      </a:r>
                      <a:r>
                        <a:rPr lang="es-CR" sz="1200" b="0" i="0" u="none" strike="noStrike" dirty="0" err="1" smtClean="0">
                          <a:solidFill>
                            <a:srgbClr val="000000"/>
                          </a:solidFill>
                          <a:effectLst/>
                          <a:latin typeface="Calibri"/>
                        </a:rPr>
                        <a:t>mill</a:t>
                      </a:r>
                      <a:r>
                        <a:rPr lang="es-CR" sz="1200" b="0" i="0" u="none" strike="noStrike" dirty="0" smtClean="0">
                          <a:solidFill>
                            <a:srgbClr val="000000"/>
                          </a:solidFill>
                          <a:effectLst/>
                          <a:latin typeface="Calibri"/>
                        </a:rPr>
                        <a:t>. </a:t>
                      </a:r>
                      <a:r>
                        <a:rPr lang="es-CR" sz="1200" b="0" i="0" u="none" strike="noStrike" dirty="0">
                          <a:solidFill>
                            <a:srgbClr val="000000"/>
                          </a:solidFill>
                          <a:effectLst/>
                          <a:latin typeface="Calibri"/>
                        </a:rPr>
                        <a:t>EE.UU $) </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a:solidFill>
                            <a:srgbClr val="000000"/>
                          </a:solidFill>
                          <a:effectLst/>
                          <a:latin typeface="Calibri"/>
                        </a:rPr>
                        <a:t>38.1</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47.7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172.9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59.8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56.2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143.6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154.9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259.1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696.8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102.2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smtClean="0">
                          <a:solidFill>
                            <a:srgbClr val="000000"/>
                          </a:solidFill>
                          <a:effectLst/>
                          <a:latin typeface="Calibri"/>
                        </a:rPr>
                        <a:t>108.3</a:t>
                      </a:r>
                      <a:endParaRPr lang="es-CR" sz="1200" b="0" i="0" u="none" strike="noStrike" dirty="0">
                        <a:solidFill>
                          <a:srgbClr val="000000"/>
                        </a:solidFill>
                        <a:effectLst/>
                        <a:latin typeface="Calibri"/>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smtClean="0">
                          <a:solidFill>
                            <a:srgbClr val="000000"/>
                          </a:solidFill>
                          <a:effectLst/>
                          <a:latin typeface="Calibri"/>
                        </a:rPr>
                        <a:t>233.6</a:t>
                      </a:r>
                      <a:endParaRPr lang="es-CR" sz="1200" b="0" i="0" u="none" strike="noStrike" dirty="0">
                        <a:solidFill>
                          <a:srgbClr val="000000"/>
                        </a:solidFill>
                        <a:effectLst/>
                        <a:latin typeface="Calibri"/>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smtClean="0">
                          <a:solidFill>
                            <a:srgbClr val="000000"/>
                          </a:solidFill>
                          <a:effectLst/>
                          <a:latin typeface="Calibri"/>
                        </a:rPr>
                        <a:t>376.6</a:t>
                      </a:r>
                      <a:endParaRPr lang="es-CR" sz="1200" b="0" i="0" u="none" strike="noStrike" dirty="0">
                        <a:solidFill>
                          <a:srgbClr val="000000"/>
                        </a:solidFill>
                        <a:effectLst/>
                        <a:latin typeface="Calibri"/>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a:solidFill>
                            <a:srgbClr val="000000"/>
                          </a:solidFill>
                          <a:effectLst/>
                          <a:latin typeface="Calibri"/>
                        </a:rPr>
                        <a:t>Oferta/Hab.</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dirty="0">
                          <a:solidFill>
                            <a:srgbClr val="000000"/>
                          </a:solidFill>
                          <a:effectLst/>
                          <a:latin typeface="Calibri"/>
                        </a:rPr>
                        <a:t>29497</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31706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33126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35003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36299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38737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40811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41340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41759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42058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43715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44307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45531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a:solidFill>
                            <a:srgbClr val="000000"/>
                          </a:solidFill>
                          <a:effectLst/>
                          <a:latin typeface="Calibri"/>
                        </a:rPr>
                        <a:t>Oferta/</a:t>
                      </a:r>
                      <a:r>
                        <a:rPr lang="es-CR" sz="1200" b="0" i="0" u="none" strike="noStrike" dirty="0" err="1">
                          <a:solidFill>
                            <a:srgbClr val="000000"/>
                          </a:solidFill>
                          <a:effectLst/>
                          <a:latin typeface="Calibri"/>
                        </a:rPr>
                        <a:t>Htls</a:t>
                      </a:r>
                      <a:r>
                        <a:rPr lang="es-CR" sz="1200" b="0" i="0" u="none" strike="noStrike" dirty="0">
                          <a:solidFill>
                            <a:srgbClr val="000000"/>
                          </a:solidFill>
                          <a:effectLst/>
                          <a:latin typeface="Calibri"/>
                        </a:rPr>
                        <a:t>.</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dirty="0">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dirty="0">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dirty="0">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a:solidFill>
                            <a:srgbClr val="000000"/>
                          </a:solidFill>
                          <a:effectLst/>
                          <a:latin typeface="Calibri"/>
                        </a:rPr>
                        <a:t>2217</a:t>
                      </a:r>
                    </a:p>
                  </a:txBody>
                  <a:tcPr marL="7620" marR="7620" marT="7620" marB="0" anchor="ctr">
                    <a:lnL w="6350" cap="flat" cmpd="sng" algn="ctr">
                      <a:solidFill>
                        <a:schemeClr val="tx1"/>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a:solidFill>
                            <a:srgbClr val="000000"/>
                          </a:solidFill>
                          <a:effectLst/>
                          <a:latin typeface="Calibri"/>
                        </a:rPr>
                        <a:t>2325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a:solidFill>
                            <a:srgbClr val="000000"/>
                          </a:solidFill>
                          <a:effectLst/>
                          <a:latin typeface="Calibri"/>
                        </a:rPr>
                        <a:t>2376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dirty="0">
                          <a:solidFill>
                            <a:srgbClr val="000000"/>
                          </a:solidFill>
                          <a:effectLst/>
                          <a:latin typeface="Calibri"/>
                        </a:rPr>
                        <a:t>2576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dirty="0">
                          <a:solidFill>
                            <a:srgbClr val="000000"/>
                          </a:solidFill>
                          <a:effectLst/>
                          <a:latin typeface="Calibri"/>
                        </a:rPr>
                        <a:t>2595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a:solidFill>
                            <a:srgbClr val="000000"/>
                          </a:solidFill>
                          <a:effectLst/>
                          <a:latin typeface="Calibri"/>
                        </a:rPr>
                        <a:t>2599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2508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2468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dirty="0">
                          <a:solidFill>
                            <a:srgbClr val="000000"/>
                          </a:solidFill>
                          <a:effectLst/>
                          <a:latin typeface="Calibri"/>
                        </a:rPr>
                        <a:t>2476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b"/>
                      <a:r>
                        <a:rPr lang="es-CR" sz="1200" b="0" i="0" u="none" strike="noStrike" dirty="0">
                          <a:solidFill>
                            <a:srgbClr val="000000"/>
                          </a:solidFill>
                          <a:effectLst/>
                          <a:latin typeface="Calibri"/>
                        </a:rPr>
                        <a:t>2497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r>
              <a:tr h="182880">
                <a:tc>
                  <a:txBody>
                    <a:bodyPr/>
                    <a:lstStyle/>
                    <a:p>
                      <a:pPr algn="r" fontAlgn="b"/>
                      <a:r>
                        <a:rPr lang="es-CR" sz="1200" b="0" i="0" u="none" strike="noStrike" dirty="0">
                          <a:solidFill>
                            <a:srgbClr val="000000"/>
                          </a:solidFill>
                          <a:effectLst/>
                          <a:latin typeface="Calibri"/>
                        </a:rPr>
                        <a:t>Crucero (# Naves)</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a:solidFill>
                            <a:srgbClr val="000000"/>
                          </a:solidFill>
                          <a:effectLst/>
                          <a:latin typeface="Calibri"/>
                        </a:rPr>
                        <a:t>199</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195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186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202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215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192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237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216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238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253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264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214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175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smtClean="0">
                          <a:solidFill>
                            <a:srgbClr val="000000"/>
                          </a:solidFill>
                          <a:effectLst/>
                          <a:latin typeface="Calibri"/>
                        </a:rPr>
                        <a:t>Pasajeros de Cruceros (miles</a:t>
                      </a:r>
                      <a:r>
                        <a:rPr lang="es-CR" sz="1200" b="0" i="0" u="none" strike="noStrike" dirty="0">
                          <a:solidFill>
                            <a:srgbClr val="000000"/>
                          </a:solidFill>
                          <a:effectLst/>
                          <a:latin typeface="Calibri"/>
                        </a:rPr>
                        <a:t>)</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fontAlgn="b"/>
                      <a:r>
                        <a:rPr lang="es-CR" sz="1200" b="0" i="0" u="none" strike="noStrike">
                          <a:solidFill>
                            <a:srgbClr val="000000"/>
                          </a:solidFill>
                          <a:effectLst/>
                          <a:latin typeface="Calibri"/>
                        </a:rPr>
                        <a:t>190</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189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222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276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318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280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346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322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320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366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395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334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247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a:solidFill>
                            <a:srgbClr val="000000"/>
                          </a:solidFill>
                          <a:effectLst/>
                          <a:latin typeface="Calibri"/>
                        </a:rPr>
                        <a:t>Relación Turismo PIB (%)</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gridSpan="5">
                  <a:txBody>
                    <a:bodyPr/>
                    <a:lstStyle/>
                    <a:p>
                      <a:pPr algn="r" fontAlgn="b"/>
                      <a:r>
                        <a:rPr lang="es-CR" sz="1200" b="0" i="0" u="none" strike="noStrike">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r" fontAlgn="b"/>
                      <a:r>
                        <a:rPr lang="es-CR" sz="1200" b="0" i="0" u="none" strike="noStrike">
                          <a:solidFill>
                            <a:srgbClr val="000000"/>
                          </a:solidFill>
                          <a:effectLst/>
                          <a:latin typeface="Calibri"/>
                        </a:rPr>
                        <a:t>7.9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7.2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7.3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7.3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6.2</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a:solidFill>
                            <a:srgbClr val="000000"/>
                          </a:solidFill>
                          <a:effectLst/>
                          <a:latin typeface="Calibri"/>
                        </a:rPr>
                        <a:t>5.1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4.8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4.9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a:solidFill>
                            <a:srgbClr val="000000"/>
                          </a:solidFill>
                          <a:effectLst/>
                          <a:latin typeface="Calibri"/>
                        </a:rPr>
                        <a:t>Relación Turismo Exportaciones (%)</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gridSpan="5">
                  <a:txBody>
                    <a:bodyPr/>
                    <a:lstStyle/>
                    <a:p>
                      <a:pPr algn="r" fontAlgn="b"/>
                      <a:r>
                        <a:rPr lang="es-CR" sz="1200" b="0" i="0" u="none" strike="noStrike">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r" fontAlgn="b"/>
                      <a:r>
                        <a:rPr lang="es-CR" sz="1200" b="0" i="0" u="none" strike="noStrike">
                          <a:solidFill>
                            <a:srgbClr val="000000"/>
                          </a:solidFill>
                          <a:effectLst/>
                          <a:latin typeface="Calibri"/>
                        </a:rPr>
                        <a:t>22.3</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19.7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20.6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22.9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20.6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a:solidFill>
                            <a:srgbClr val="000000"/>
                          </a:solidFill>
                          <a:effectLst/>
                          <a:latin typeface="Calibri"/>
                        </a:rPr>
                        <a:t>19.7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19.1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19.5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smtClean="0">
                          <a:solidFill>
                            <a:srgbClr val="000000"/>
                          </a:solidFill>
                          <a:effectLst/>
                          <a:latin typeface="Calibri"/>
                        </a:rPr>
                        <a:t>Gasto Medio Promedio</a:t>
                      </a:r>
                      <a:r>
                        <a:rPr lang="es-CR" sz="1200" b="0" i="0" u="none" strike="noStrike" baseline="0" dirty="0" smtClean="0">
                          <a:solidFill>
                            <a:srgbClr val="000000"/>
                          </a:solidFill>
                          <a:effectLst/>
                          <a:latin typeface="Calibri"/>
                        </a:rPr>
                        <a:t> </a:t>
                      </a:r>
                      <a:r>
                        <a:rPr lang="es-CR" sz="1200" b="0" i="0" u="none" strike="noStrike" dirty="0" smtClean="0">
                          <a:solidFill>
                            <a:srgbClr val="000000"/>
                          </a:solidFill>
                          <a:effectLst/>
                          <a:latin typeface="Calibri"/>
                        </a:rPr>
                        <a:t>(en </a:t>
                      </a:r>
                      <a:r>
                        <a:rPr lang="es-CR" sz="1200" b="0" i="0" u="none" strike="noStrike" dirty="0">
                          <a:solidFill>
                            <a:srgbClr val="000000"/>
                          </a:solidFill>
                          <a:effectLst/>
                          <a:latin typeface="Calibri"/>
                        </a:rPr>
                        <a:t>US$)</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gridSpan="6">
                  <a:txBody>
                    <a:bodyPr/>
                    <a:lstStyle/>
                    <a:p>
                      <a:pPr algn="r" fontAlgn="b"/>
                      <a:r>
                        <a:rPr lang="es-CR" sz="1200" b="0" i="0" u="none" strike="noStrike">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r" fontAlgn="b"/>
                      <a:r>
                        <a:rPr lang="es-CR" sz="1200" b="0" i="0" u="none" strike="noStrike">
                          <a:solidFill>
                            <a:srgbClr val="000000"/>
                          </a:solidFill>
                          <a:effectLst/>
                          <a:latin typeface="Calibri"/>
                        </a:rPr>
                        <a:t>1256.7</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1345.5</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1407.9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1244.0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1228.4</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1302.8</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a:t>
                      </a:r>
                      <a:r>
                        <a:rPr lang="es-CR" sz="1200" b="0" i="0" u="none" strike="noStrike" dirty="0" smtClean="0">
                          <a:solidFill>
                            <a:srgbClr val="000000"/>
                          </a:solidFill>
                          <a:effectLst/>
                          <a:latin typeface="Calibri"/>
                        </a:rPr>
                        <a:t>1252.2</a:t>
                      </a:r>
                      <a:endParaRPr lang="es-CR" sz="1200" b="0" i="0" u="none" strike="noStrike" dirty="0">
                        <a:solidFill>
                          <a:srgbClr val="000000"/>
                        </a:solidFill>
                        <a:effectLst/>
                        <a:latin typeface="Calibri"/>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82880">
                <a:tc>
                  <a:txBody>
                    <a:bodyPr/>
                    <a:lstStyle/>
                    <a:p>
                      <a:pPr algn="r" fontAlgn="b"/>
                      <a:r>
                        <a:rPr lang="es-CR" sz="1200" b="0" i="0" u="none" strike="noStrike" dirty="0" smtClean="0">
                          <a:solidFill>
                            <a:srgbClr val="000000"/>
                          </a:solidFill>
                          <a:effectLst/>
                          <a:latin typeface="Calibri"/>
                        </a:rPr>
                        <a:t>Noches de Estadía </a:t>
                      </a:r>
                      <a:r>
                        <a:rPr lang="es-CR" sz="1200" b="0" i="0" u="none" strike="noStrike" dirty="0">
                          <a:solidFill>
                            <a:srgbClr val="000000"/>
                          </a:solidFill>
                          <a:effectLst/>
                          <a:latin typeface="Calibri"/>
                        </a:rPr>
                        <a:t>Media</a:t>
                      </a:r>
                    </a:p>
                  </a:txBody>
                  <a:tcPr marL="7620" marR="7620" marT="7620" marB="0" anchor="b">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c gridSpan="6">
                  <a:txBody>
                    <a:bodyPr/>
                    <a:lstStyle/>
                    <a:p>
                      <a:pPr algn="r" fontAlgn="b"/>
                      <a:r>
                        <a:rPr lang="es-CR" sz="1200" b="0" i="0" u="none" strike="noStrike" dirty="0">
                          <a:solidFill>
                            <a:srgbClr val="000000"/>
                          </a:solidFill>
                          <a:effectLst/>
                          <a:latin typeface="Calibri"/>
                        </a:rPr>
                        <a:t> </a:t>
                      </a:r>
                    </a:p>
                  </a:txBody>
                  <a:tcPr marL="7620" marR="7620" marT="7620" marB="0" anchor="ctr">
                    <a:lnL w="6350" cap="flat" cmpd="sng" algn="ctr">
                      <a:no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a:txBody>
                    <a:bodyPr/>
                    <a:lstStyle/>
                    <a:p>
                      <a:pPr algn="r" fontAlgn="b"/>
                      <a:r>
                        <a:rPr lang="es-CR" sz="1200" b="0" i="0" u="none" strike="noStrike">
                          <a:solidFill>
                            <a:srgbClr val="000000"/>
                          </a:solidFill>
                          <a:effectLst/>
                          <a:latin typeface="Calibri"/>
                        </a:rPr>
                        <a:t>12.0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12.0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a:solidFill>
                            <a:srgbClr val="000000"/>
                          </a:solidFill>
                          <a:effectLst/>
                          <a:latin typeface="Calibri"/>
                        </a:rPr>
                        <a:t>11.1</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11.9</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gradFill flip="none" rotWithShape="1">
                      <a:gsLst>
                        <a:gs pos="0">
                          <a:srgbClr val="FFEFD1">
                            <a:alpha val="50000"/>
                          </a:srgbClr>
                        </a:gs>
                        <a:gs pos="64999">
                          <a:srgbClr val="F0EBD5"/>
                        </a:gs>
                        <a:gs pos="100000">
                          <a:srgbClr val="D1C39F"/>
                        </a:gs>
                      </a:gsLst>
                      <a:lin ang="18900000" scaled="1"/>
                      <a:tileRect/>
                    </a:gradFill>
                  </a:tcPr>
                </a:tc>
                <a:tc>
                  <a:txBody>
                    <a:bodyPr/>
                    <a:lstStyle/>
                    <a:p>
                      <a:pPr algn="r" fontAlgn="b"/>
                      <a:r>
                        <a:rPr lang="es-CR" sz="1200" b="0" i="0" u="none" strike="noStrike" dirty="0">
                          <a:solidFill>
                            <a:srgbClr val="000000"/>
                          </a:solidFill>
                          <a:effectLst/>
                          <a:latin typeface="Calibri"/>
                        </a:rPr>
                        <a:t>10.6</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11.0</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s-CR" sz="1200" b="0" i="0" u="none" strike="noStrike" dirty="0">
                          <a:solidFill>
                            <a:srgbClr val="000000"/>
                          </a:solidFill>
                          <a:effectLst/>
                          <a:latin typeface="Calibri"/>
                        </a:rPr>
                        <a:t> </a:t>
                      </a:r>
                      <a:r>
                        <a:rPr lang="es-CR" sz="1200" b="0" i="0" u="none" strike="noStrike" dirty="0" smtClean="0">
                          <a:solidFill>
                            <a:srgbClr val="000000"/>
                          </a:solidFill>
                          <a:effectLst/>
                          <a:latin typeface="Calibri"/>
                        </a:rPr>
                        <a:t>11.0</a:t>
                      </a:r>
                      <a:endParaRPr lang="es-CR" sz="1200" b="0" i="0" u="none" strike="noStrike" dirty="0">
                        <a:solidFill>
                          <a:srgbClr val="000000"/>
                        </a:solidFill>
                        <a:effectLst/>
                        <a:latin typeface="Calibri"/>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096043802"/>
              </p:ext>
            </p:extLst>
          </p:nvPr>
        </p:nvGraphicFramePr>
        <p:xfrm>
          <a:off x="609600" y="1676400"/>
          <a:ext cx="1828800" cy="365760"/>
        </p:xfrm>
        <a:graphic>
          <a:graphicData uri="http://schemas.openxmlformats.org/drawingml/2006/table">
            <a:tbl>
              <a:tblPr firstRow="1" bandRow="1"/>
              <a:tblGrid>
                <a:gridCol w="1828800"/>
              </a:tblGrid>
              <a:tr h="274320">
                <a:tc>
                  <a:txBody>
                    <a:bodyPr/>
                    <a:lstStyle/>
                    <a:p>
                      <a:endParaRPr lang="es-CR"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grpSp>
        <p:nvGrpSpPr>
          <p:cNvPr id="8" name="Group 7"/>
          <p:cNvGrpSpPr/>
          <p:nvPr/>
        </p:nvGrpSpPr>
        <p:grpSpPr>
          <a:xfrm>
            <a:off x="1041481" y="1708140"/>
            <a:ext cx="1210295" cy="302281"/>
            <a:chOff x="4913948" y="609600"/>
            <a:chExt cx="1464457" cy="365760"/>
          </a:xfrm>
        </p:grpSpPr>
        <p:pic>
          <p:nvPicPr>
            <p:cNvPr id="3080" name="Picture 8"/>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913948" y="609600"/>
              <a:ext cx="366574"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280522" y="609600"/>
              <a:ext cx="380054"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660576" y="609600"/>
              <a:ext cx="370681"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031257" y="609600"/>
              <a:ext cx="347148" cy="36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000291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R"/>
          </a:p>
        </p:txBody>
      </p:sp>
      <p:sp>
        <p:nvSpPr>
          <p:cNvPr id="3" name="2 Subtítulo"/>
          <p:cNvSpPr>
            <a:spLocks noGrp="1"/>
          </p:cNvSpPr>
          <p:nvPr>
            <p:ph type="subTitle" idx="1"/>
          </p:nvPr>
        </p:nvSpPr>
        <p:spPr/>
        <p:txBody>
          <a:bodyPr/>
          <a:lstStyle/>
          <a:p>
            <a:endParaRPr lang="es-C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282700"/>
          </a:xfrm>
        </p:spPr>
        <p:txBody>
          <a:bodyPr>
            <a:noAutofit/>
          </a:bodyPr>
          <a:lstStyle/>
          <a:p>
            <a:r>
              <a:rPr lang="es-CR" dirty="0" smtClean="0"/>
              <a:t>Indicadores de Gasto Medio Promedio (GMP) y Noches de Estadía Promedio</a:t>
            </a:r>
            <a:endParaRPr lang="es-CR" dirty="0"/>
          </a:p>
        </p:txBody>
      </p:sp>
      <p:grpSp>
        <p:nvGrpSpPr>
          <p:cNvPr id="9" name="Group 8"/>
          <p:cNvGrpSpPr/>
          <p:nvPr/>
        </p:nvGrpSpPr>
        <p:grpSpPr>
          <a:xfrm>
            <a:off x="609600" y="457200"/>
            <a:ext cx="8534400" cy="5943600"/>
            <a:chOff x="609600" y="457200"/>
            <a:chExt cx="8534400" cy="5943600"/>
          </a:xfrm>
        </p:grpSpPr>
        <p:grpSp>
          <p:nvGrpSpPr>
            <p:cNvPr id="4" name="Group 3"/>
            <p:cNvGrpSpPr/>
            <p:nvPr/>
          </p:nvGrpSpPr>
          <p:grpSpPr>
            <a:xfrm>
              <a:off x="609600" y="457200"/>
              <a:ext cx="8534400" cy="5943600"/>
              <a:chOff x="609600" y="457200"/>
              <a:chExt cx="8534400" cy="5943600"/>
            </a:xfrm>
          </p:grpSpPr>
          <p:grpSp>
            <p:nvGrpSpPr>
              <p:cNvPr id="3" name="Group 2"/>
              <p:cNvGrpSpPr/>
              <p:nvPr/>
            </p:nvGrpSpPr>
            <p:grpSpPr>
              <a:xfrm>
                <a:off x="4061988" y="457200"/>
                <a:ext cx="5082012" cy="5943600"/>
                <a:chOff x="4038600" y="381000"/>
                <a:chExt cx="5082012" cy="5943600"/>
              </a:xfrm>
            </p:grpSpPr>
            <p:graphicFrame>
              <p:nvGraphicFramePr>
                <p:cNvPr id="5" name="Chart 4"/>
                <p:cNvGraphicFramePr>
                  <a:graphicFrameLocks/>
                </p:cNvGraphicFramePr>
                <p:nvPr>
                  <p:extLst>
                    <p:ext uri="{D42A27DB-BD31-4B8C-83A1-F6EECF244321}">
                      <p14:modId xmlns:p14="http://schemas.microsoft.com/office/powerpoint/2010/main" xmlns="" val="3265237813"/>
                    </p:ext>
                  </p:extLst>
                </p:nvPr>
              </p:nvGraphicFramePr>
              <p:xfrm>
                <a:off x="4091412" y="381000"/>
                <a:ext cx="5029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xmlns="" val="1312565565"/>
                    </p:ext>
                  </p:extLst>
                </p:nvPr>
              </p:nvGraphicFramePr>
              <p:xfrm>
                <a:off x="4038600" y="3581400"/>
                <a:ext cx="5029200" cy="2743200"/>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7" name="Diagram 6"/>
              <p:cNvGraphicFramePr/>
              <p:nvPr>
                <p:extLst>
                  <p:ext uri="{D42A27DB-BD31-4B8C-83A1-F6EECF244321}">
                    <p14:modId xmlns:p14="http://schemas.microsoft.com/office/powerpoint/2010/main" xmlns="" val="3634111437"/>
                  </p:ext>
                </p:extLst>
              </p:nvPr>
            </p:nvGraphicFramePr>
            <p:xfrm>
              <a:off x="609600" y="1566333"/>
              <a:ext cx="2743200" cy="182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p:cNvGraphicFramePr/>
              <p:nvPr>
                <p:extLst>
                  <p:ext uri="{D42A27DB-BD31-4B8C-83A1-F6EECF244321}">
                    <p14:modId xmlns:p14="http://schemas.microsoft.com/office/powerpoint/2010/main" xmlns="" val="545671240"/>
                  </p:ext>
                </p:extLst>
              </p:nvPr>
            </p:nvGraphicFramePr>
            <p:xfrm>
              <a:off x="609600" y="4258733"/>
              <a:ext cx="2743200" cy="182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cxnSp>
          <p:nvCxnSpPr>
            <p:cNvPr id="8" name="Straight Arrow Connector 7"/>
            <p:cNvCxnSpPr/>
            <p:nvPr/>
          </p:nvCxnSpPr>
          <p:spPr>
            <a:xfrm>
              <a:off x="6076761" y="1176950"/>
              <a:ext cx="1619439" cy="6518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a:off x="5486400" y="4267200"/>
              <a:ext cx="1905000" cy="6096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xmlns="" val="3636971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7956</TotalTime>
  <Words>1457</Words>
  <Application>Microsoft Office PowerPoint</Application>
  <PresentationFormat>Presentación en pantalla (4:3)</PresentationFormat>
  <Paragraphs>337</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Estado &amp; Desafíos del Turismo en Costa Rica </vt:lpstr>
      <vt:lpstr>Diapositiva 2</vt:lpstr>
      <vt:lpstr>La Importancia del Turismo en el Mundo:  -Convertir mil millones de turistas en mil millones de oportunidades-</vt:lpstr>
      <vt:lpstr>El Mundo y Las Américas</vt:lpstr>
      <vt:lpstr>Llegada de Turistas Internacionales a Centro América</vt:lpstr>
      <vt:lpstr>La Crisis del 2008: </vt:lpstr>
      <vt:lpstr>Indicadores Turísticos de Costa Rica 2000-2012</vt:lpstr>
      <vt:lpstr>Diapositiva 8</vt:lpstr>
      <vt:lpstr>Indicadores de Gasto Medio Promedio (GMP) y Noches de Estadía Promedio</vt:lpstr>
      <vt:lpstr>Otros indicadores</vt:lpstr>
      <vt:lpstr>Somos el 60% de lo que podríamos o deberíamos ser:</vt:lpstr>
      <vt:lpstr>Índice de Competitividad 2013 del “Foro Económico Mundial”</vt:lpstr>
      <vt:lpstr>Índice de Competitividad 2013 del “Foro Económico Mundial”</vt:lpstr>
      <vt:lpstr>Comparativos de las posiciones de los vecinos</vt:lpstr>
      <vt:lpstr>Resumen de los principales hallazgos, que se convierte en los problemas a RESOLVER</vt:lpstr>
      <vt:lpstr>METAS DE CRECIMIENTO AL 7.7% ANUAL PROMEDIO</vt:lpstr>
      <vt:lpstr>Diapositiva 17</vt:lpstr>
      <vt:lpstr>Muchas Gracias!!!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Importancia del Turismo en el Mundo:  convertir mil millones de turistas en mil millones de oportunidades</dc:title>
  <dc:creator>Rodrigo Castro F</dc:creator>
  <cp:lastModifiedBy>Flora</cp:lastModifiedBy>
  <cp:revision>306</cp:revision>
  <cp:lastPrinted>2013-05-26T16:37:08Z</cp:lastPrinted>
  <dcterms:created xsi:type="dcterms:W3CDTF">2013-03-29T00:18:35Z</dcterms:created>
  <dcterms:modified xsi:type="dcterms:W3CDTF">2014-02-24T17:12:32Z</dcterms:modified>
</cp:coreProperties>
</file>